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5"/>
    <p:sldMasterId id="2147483700" r:id="rId6"/>
    <p:sldMasterId id="2147483701" r:id="rId7"/>
    <p:sldMasterId id="214748370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Lst>
  <p:sldSz cy="5143500" cx="9144000"/>
  <p:notesSz cx="6858000" cy="9144000"/>
  <p:embeddedFontLst>
    <p:embeddedFont>
      <p:font typeface="Montserrat SemiBold"/>
      <p:regular r:id="rId34"/>
      <p:bold r:id="rId35"/>
      <p:italic r:id="rId36"/>
      <p:boldItalic r:id="rId37"/>
    </p:embeddedFont>
    <p:embeddedFont>
      <p:font typeface="Montserrat"/>
      <p:regular r:id="rId38"/>
      <p:bold r:id="rId39"/>
      <p:italic r:id="rId40"/>
      <p:boldItalic r:id="rId41"/>
    </p:embeddedFont>
    <p:embeddedFont>
      <p:font typeface="Cabin"/>
      <p:regular r:id="rId42"/>
      <p:bold r:id="rId43"/>
      <p:italic r:id="rId44"/>
      <p:boldItalic r:id="rId45"/>
    </p:embeddedFont>
    <p:embeddedFont>
      <p:font typeface="Open Sans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1F83BC-91EF-49DE-A07B-A4D547E02F8A}">
  <a:tblStyle styleId="{E71F83BC-91EF-49DE-A07B-A4D547E02F8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Cabin-regular.fntdata"/><Relationship Id="rId41" Type="http://schemas.openxmlformats.org/officeDocument/2006/relationships/font" Target="fonts/Montserrat-boldItalic.fntdata"/><Relationship Id="rId44" Type="http://schemas.openxmlformats.org/officeDocument/2006/relationships/font" Target="fonts/Cabin-italic.fntdata"/><Relationship Id="rId43" Type="http://schemas.openxmlformats.org/officeDocument/2006/relationships/font" Target="fonts/Cabin-bold.fntdata"/><Relationship Id="rId46" Type="http://schemas.openxmlformats.org/officeDocument/2006/relationships/font" Target="fonts/OpenSansLight-regular.fntdata"/><Relationship Id="rId45" Type="http://schemas.openxmlformats.org/officeDocument/2006/relationships/font" Target="fonts/Cabin-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OpenSansLight-italic.fntdata"/><Relationship Id="rId47" Type="http://schemas.openxmlformats.org/officeDocument/2006/relationships/font" Target="fonts/OpenSansLight-bold.fntdata"/><Relationship Id="rId49" Type="http://schemas.openxmlformats.org/officeDocument/2006/relationships/font" Target="fonts/OpenSans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font" Target="fonts/MontserratSemiBold-bold.fntdata"/><Relationship Id="rId34" Type="http://schemas.openxmlformats.org/officeDocument/2006/relationships/font" Target="fonts/MontserratSemiBold-regular.fntdata"/><Relationship Id="rId37" Type="http://schemas.openxmlformats.org/officeDocument/2006/relationships/font" Target="fonts/MontserratSemiBold-boldItalic.fntdata"/><Relationship Id="rId36" Type="http://schemas.openxmlformats.org/officeDocument/2006/relationships/font" Target="fonts/MontserratSemiBold-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2b061dc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22b061dc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rPr>
              <a:t>Welcome to the workshop: Using the BCCVL to solve environmental problems, brought to you by the EcoCommons program</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rPr>
              <a:t>Firstly, as we gather for this workshop dispersed across many physical locations, I would like to take a moment to acknowledge the various traditional owners of the lands on which we meet, including the the Traditional Custodians of the ACT, the Ngunnawal people where I am today. I acknowledge the Elders – past, present and emerging of all the lands that we work and live on, and recognise their extraordinary contributions to the cultural, economic and scientific domains that we will discuss today. </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b="1" sz="1000">
              <a:solidFill>
                <a:schemeClr val="dk1"/>
              </a:solidFill>
              <a:latin typeface="Montserrat"/>
              <a:ea typeface="Montserrat"/>
              <a:cs typeface="Montserrat"/>
              <a:sym typeface="Montserra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4c0899263_0_20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124c0899263_0_20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26" name="Google Shape;426;g124c0899263_0_205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24c0899263_0_30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124c0899263_0_30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38" name="Google Shape;438;g124c0899263_0_306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22bfb50de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1222bfb50de_0_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48" name="Google Shape;448;g1222bfb50de_0_145: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22bfb50de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g1222bfb50de_0_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57" name="Google Shape;457;g1222bfb50de_0_154: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22bfb50de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1222bfb50de_0_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67" name="Google Shape;467;g1222bfb50de_0_162: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222bfb50de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1222bfb50de_0_1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77" name="Google Shape;477;g1222bfb50de_0_17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22bfb50de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1222bfb50de_0_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86" name="Google Shape;486;g1222bfb50de_0_17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4c0899263_0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24c0899263_0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2b061dca0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122b061dca0_0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07" name="Google Shape;507;g122b061dca0_0_7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2b061dca0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122b061dca0_0_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519" name="Google Shape;519;g122b061dca0_0_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4c0899263_0_1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124c0899263_0_15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6" name="Google Shape;276;g124c0899263_0_154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4c0899263_0_2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124c0899263_0_23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34" name="Google Shape;534;g124c0899263_0_230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2b061dca0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chemeClr val="dk1"/>
                </a:solidFill>
              </a:rPr>
              <a:t>You can find out more about EcoCommons on our webpage: ecocommons.org.au.</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To raise awareness of the current extinction crisis, we launched our webpage on Threatened Species Day which remembers the extinction of the Tasmanian tiger (</a:t>
            </a:r>
            <a:r>
              <a:rPr i="1" lang="en" sz="1000">
                <a:solidFill>
                  <a:schemeClr val="dk1"/>
                </a:solidFill>
              </a:rPr>
              <a:t>Thylacinus cynocephalus</a:t>
            </a:r>
            <a:r>
              <a:rPr lang="en" sz="1000">
                <a:solidFill>
                  <a:schemeClr val="dk1"/>
                </a:solidFill>
              </a:rPr>
              <a:t>) in 1936. EcoCommons is committed to help researchers and policy-decision makers stop further extinctions by empowering them with data and analytics to do better informed management of Australia’s 1900+ threatened species. </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rPr lang="en" sz="1000"/>
              <a:t>On our webpage you can find out:</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292100" lvl="0" marL="457200" rtl="0" algn="l">
              <a:lnSpc>
                <a:spcPct val="100000"/>
              </a:lnSpc>
              <a:spcBef>
                <a:spcPts val="0"/>
              </a:spcBef>
              <a:spcAft>
                <a:spcPts val="0"/>
              </a:spcAft>
              <a:buSzPts val="1000"/>
              <a:buAutoNum type="arabicPeriod"/>
            </a:pPr>
            <a:r>
              <a:rPr lang="en" sz="1000"/>
              <a:t>How you can become </a:t>
            </a:r>
            <a:r>
              <a:rPr lang="en" sz="1000">
                <a:solidFill>
                  <a:schemeClr val="dk1"/>
                </a:solidFill>
              </a:rPr>
              <a:t>an </a:t>
            </a:r>
            <a:r>
              <a:rPr lang="en" sz="1000">
                <a:solidFill>
                  <a:srgbClr val="1EA68A"/>
                </a:solidFill>
              </a:rPr>
              <a:t>EcoCommons Pioneer </a:t>
            </a:r>
            <a:r>
              <a:rPr lang="en" sz="1000">
                <a:solidFill>
                  <a:schemeClr val="dk1"/>
                </a:solidFill>
              </a:rPr>
              <a:t>and be the first to explore and test new tools!</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our journey - sign up for our newsletter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us on </a:t>
            </a:r>
            <a:r>
              <a:rPr lang="en" sz="1000">
                <a:solidFill>
                  <a:srgbClr val="00B0F0"/>
                </a:solidFill>
              </a:rPr>
              <a:t>twitter or LinkedIn:</a:t>
            </a:r>
            <a:r>
              <a:rPr lang="en" sz="1000">
                <a:solidFill>
                  <a:schemeClr val="dk1"/>
                </a:solidFill>
              </a:rPr>
              <a:t> </a:t>
            </a:r>
            <a:r>
              <a:rPr lang="en" sz="1000">
                <a:solidFill>
                  <a:srgbClr val="00B0F0"/>
                </a:solidFill>
              </a:rPr>
              <a:t>@EcoCommonsAus</a:t>
            </a:r>
            <a:endParaRPr sz="1000">
              <a:solidFill>
                <a:srgbClr val="00B0F0"/>
              </a:solidFill>
            </a:endParaRPr>
          </a:p>
          <a:p>
            <a:pPr indent="-292100" lvl="0" marL="457200" rtl="0" algn="l">
              <a:lnSpc>
                <a:spcPct val="100000"/>
              </a:lnSpc>
              <a:spcBef>
                <a:spcPts val="0"/>
              </a:spcBef>
              <a:spcAft>
                <a:spcPts val="0"/>
              </a:spcAft>
              <a:buClr>
                <a:srgbClr val="00B0F0"/>
              </a:buClr>
              <a:buSzPts val="1000"/>
              <a:buAutoNum type="arabicPeriod"/>
            </a:pPr>
            <a:r>
              <a:rPr lang="en" sz="1000">
                <a:solidFill>
                  <a:schemeClr val="dk1"/>
                </a:solidFill>
              </a:rPr>
              <a:t>Collaborate with us!</a:t>
            </a:r>
            <a:endParaRPr sz="1000">
              <a:solidFill>
                <a:srgbClr val="00B0F0"/>
              </a:solidFill>
            </a:endParaRPr>
          </a:p>
          <a:p>
            <a:pPr indent="0" lvl="0" marL="0" rtl="0" algn="l">
              <a:lnSpc>
                <a:spcPct val="100000"/>
              </a:lnSpc>
              <a:spcBef>
                <a:spcPts val="0"/>
              </a:spcBef>
              <a:spcAft>
                <a:spcPts val="0"/>
              </a:spcAft>
              <a:buSzPts val="1100"/>
              <a:buNone/>
            </a:pPr>
            <a:r>
              <a:t/>
            </a:r>
            <a:endParaRPr/>
          </a:p>
        </p:txBody>
      </p:sp>
      <p:sp>
        <p:nvSpPr>
          <p:cNvPr id="548" name="Google Shape;548;g122b061dca0_0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24c0899263_0_2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chemeClr val="dk1"/>
                </a:solidFill>
              </a:rPr>
              <a:t>You can find out more about EcoCommons on our webpage: ecocommons.org.au.</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To raise awareness of the current extinction crisis, we launched our webpage on Threatened Species Day which remembers the extinction of the Tasmanian tiger (</a:t>
            </a:r>
            <a:r>
              <a:rPr i="1" lang="en" sz="1000">
                <a:solidFill>
                  <a:schemeClr val="dk1"/>
                </a:solidFill>
              </a:rPr>
              <a:t>Thylacinus cynocephalus</a:t>
            </a:r>
            <a:r>
              <a:rPr lang="en" sz="1000">
                <a:solidFill>
                  <a:schemeClr val="dk1"/>
                </a:solidFill>
              </a:rPr>
              <a:t>) in 1936. EcoCommons is committed to help researchers and policy-decision makers stop further extinctions by empowering them with data and analytics to do better informed management of Australia’s 1900+ threatened species. </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rPr lang="en" sz="1000"/>
              <a:t>On our webpage you can find out:</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292100" lvl="0" marL="457200" rtl="0" algn="l">
              <a:lnSpc>
                <a:spcPct val="100000"/>
              </a:lnSpc>
              <a:spcBef>
                <a:spcPts val="0"/>
              </a:spcBef>
              <a:spcAft>
                <a:spcPts val="0"/>
              </a:spcAft>
              <a:buSzPts val="1000"/>
              <a:buAutoNum type="arabicPeriod"/>
            </a:pPr>
            <a:r>
              <a:rPr lang="en" sz="1000"/>
              <a:t>How you can become </a:t>
            </a:r>
            <a:r>
              <a:rPr lang="en" sz="1000">
                <a:solidFill>
                  <a:schemeClr val="dk1"/>
                </a:solidFill>
              </a:rPr>
              <a:t>an </a:t>
            </a:r>
            <a:r>
              <a:rPr lang="en" sz="1000">
                <a:solidFill>
                  <a:srgbClr val="1EA68A"/>
                </a:solidFill>
              </a:rPr>
              <a:t>EcoCommons Pioneer </a:t>
            </a:r>
            <a:r>
              <a:rPr lang="en" sz="1000">
                <a:solidFill>
                  <a:schemeClr val="dk1"/>
                </a:solidFill>
              </a:rPr>
              <a:t>and be the first to explore and test new tools!</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our journey - sign up for our newsletter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us on </a:t>
            </a:r>
            <a:r>
              <a:rPr lang="en" sz="1000">
                <a:solidFill>
                  <a:srgbClr val="00B0F0"/>
                </a:solidFill>
              </a:rPr>
              <a:t>twitter or LinkedIn:</a:t>
            </a:r>
            <a:r>
              <a:rPr lang="en" sz="1000">
                <a:solidFill>
                  <a:schemeClr val="dk1"/>
                </a:solidFill>
              </a:rPr>
              <a:t> </a:t>
            </a:r>
            <a:r>
              <a:rPr lang="en" sz="1000">
                <a:solidFill>
                  <a:srgbClr val="00B0F0"/>
                </a:solidFill>
              </a:rPr>
              <a:t>@EcoCommonsAus</a:t>
            </a:r>
            <a:endParaRPr sz="1000">
              <a:solidFill>
                <a:srgbClr val="00B0F0"/>
              </a:solidFill>
            </a:endParaRPr>
          </a:p>
          <a:p>
            <a:pPr indent="-292100" lvl="0" marL="457200" rtl="0" algn="l">
              <a:lnSpc>
                <a:spcPct val="100000"/>
              </a:lnSpc>
              <a:spcBef>
                <a:spcPts val="0"/>
              </a:spcBef>
              <a:spcAft>
                <a:spcPts val="0"/>
              </a:spcAft>
              <a:buClr>
                <a:srgbClr val="00B0F0"/>
              </a:buClr>
              <a:buSzPts val="1000"/>
              <a:buAutoNum type="arabicPeriod"/>
            </a:pPr>
            <a:r>
              <a:rPr lang="en" sz="1000">
                <a:solidFill>
                  <a:schemeClr val="dk1"/>
                </a:solidFill>
              </a:rPr>
              <a:t>Collaborate with us!</a:t>
            </a:r>
            <a:endParaRPr sz="1000">
              <a:solidFill>
                <a:srgbClr val="00B0F0"/>
              </a:solidFill>
            </a:endParaRPr>
          </a:p>
          <a:p>
            <a:pPr indent="0" lvl="0" marL="0" rtl="0" algn="l">
              <a:lnSpc>
                <a:spcPct val="100000"/>
              </a:lnSpc>
              <a:spcBef>
                <a:spcPts val="0"/>
              </a:spcBef>
              <a:spcAft>
                <a:spcPts val="0"/>
              </a:spcAft>
              <a:buSzPts val="1100"/>
              <a:buNone/>
            </a:pPr>
            <a:r>
              <a:t/>
            </a:r>
            <a:endParaRPr/>
          </a:p>
        </p:txBody>
      </p:sp>
      <p:sp>
        <p:nvSpPr>
          <p:cNvPr id="559" name="Google Shape;559;g124c0899263_0_24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24c0899263_0_24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124c0899263_0_24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g124c0899263_0_24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24c0899263_0_2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g124c0899263_0_2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4c0899263_0_1923:notes"/>
          <p:cNvSpPr/>
          <p:nvPr>
            <p:ph idx="2" type="sldImg"/>
          </p:nvPr>
        </p:nvSpPr>
        <p:spPr>
          <a:xfrm>
            <a:off x="285750" y="914400"/>
            <a:ext cx="4572000" cy="457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124c0899263_0_19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There is a variety of different outputs that your species distribution model will produce that you can use to draw conclusions about the distribution of your species.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You can check the predictive performance of the model with a whole bunch of so-called evaluation statistics. But before you look at the stats, it is always good to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to do a reality check of the visual outputs such as the predicted distribution map and the response curves of the environmental variables.</a:t>
            </a:r>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Let’s have a look at those first.</a:t>
            </a:r>
            <a:endParaRPr/>
          </a:p>
          <a:p>
            <a:pPr indent="0" lvl="0" marL="0" rtl="0" algn="l">
              <a:lnSpc>
                <a:spcPct val="100000"/>
              </a:lnSpc>
              <a:spcBef>
                <a:spcPts val="0"/>
              </a:spcBef>
              <a:spcAft>
                <a:spcPts val="0"/>
              </a:spcAft>
              <a:buSzPts val="1100"/>
              <a:buNone/>
            </a:pPr>
            <a:r>
              <a:t/>
            </a:r>
            <a:endParaRPr/>
          </a:p>
        </p:txBody>
      </p:sp>
      <p:sp>
        <p:nvSpPr>
          <p:cNvPr id="286" name="Google Shape;286;g124c0899263_0_1923: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4c0899263_0_1929: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124c0899263_0_19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solidFill>
                  <a:schemeClr val="dk1"/>
                </a:solidFill>
              </a:rPr>
              <a:t>The bccvl provides a couple of results that allow you to inspect the distribution. For example you can view the distribution within a set study area- this can be things like protected areas, states, ecoregions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Or you can view the unconstrained area which predicts the distribution within the environmental envelope. </a:t>
            </a:r>
            <a:endParaRPr>
              <a:solidFill>
                <a:schemeClr val="dk1"/>
              </a:solidFill>
            </a:endParaRPr>
          </a:p>
        </p:txBody>
      </p:sp>
      <p:sp>
        <p:nvSpPr>
          <p:cNvPr id="293" name="Google Shape;293;g124c0899263_0_1929: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4c0899263_0_19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124c0899263_0_19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Most algorithms produce this probability score as a continuous response ranging from 0, which represents low probability of presence to 1, which refers to a high probability of presence.</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To calculate the evaluation statistics, these probabilistic predictions (C) are commonly converted to a categorical prediction, which means that for any given point it is predicted whether a species could be present or absent.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This conversion is based on (C) a threshold value of the probability prediction.    </a:t>
            </a:r>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By convention, this threshold is often set at (C) 0.5, which means that for each location with a probability above 0.5, (C) the prediction is positive, thus the species is present, and locations with a probability below 0.5 (C) are predicted to be negative, thus the species is absent.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there are a lot of different methods for selecting the threshold value depending on factors such as the overall error pattern of the model and the ratio of presence vs absence points.</a:t>
            </a:r>
            <a:endParaRPr/>
          </a:p>
          <a:p>
            <a:pPr indent="0" lvl="0" marL="0" rtl="0" algn="l">
              <a:lnSpc>
                <a:spcPct val="100000"/>
              </a:lnSpc>
              <a:spcBef>
                <a:spcPts val="0"/>
              </a:spcBef>
              <a:spcAft>
                <a:spcPts val="0"/>
              </a:spcAft>
              <a:buSzPts val="1100"/>
              <a:buNone/>
            </a:pPr>
            <a:r>
              <a:t/>
            </a:r>
            <a:endParaRPr/>
          </a:p>
        </p:txBody>
      </p:sp>
      <p:sp>
        <p:nvSpPr>
          <p:cNvPr id="311" name="Google Shape;311;g124c0899263_0_194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4c0899263_0_19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124c0899263_0_19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A</a:t>
            </a:r>
            <a:r>
              <a:rPr b="0" i="0" lang="en" sz="1200" u="none" strike="noStrike">
                <a:solidFill>
                  <a:schemeClr val="dk1"/>
                </a:solidFill>
                <a:latin typeface="Calibri"/>
                <a:ea typeface="Calibri"/>
                <a:cs typeface="Calibri"/>
                <a:sym typeface="Calibri"/>
              </a:rPr>
              <a:t> commonly used evaluation criterion is the Relative Operating Characteristic, or ROC plot, which uses two of the criteria that I just explained.</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The ROC plot is a graph with the False Positive Rate on the x-axis and the True Positive Rate on the y-axis.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A perfect model would result in predictions with no false positives and no false negatives (point on coordinate 0,1 in figure), with a curve that looks like this.</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A random guess would result in a point along the diagonal line from the left bottom to the right corner. This is the divider of the ROC space. Any point above the line represents predictions that are better than random, whereas points below the line represent poor predictions.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The value for ROC is the area under the curve (AUC), and is calculated by summing the area under the ROC curve.</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 A value of 0.5 represents a random prediction, and values above 0.5 indicate predictions better than random.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The closer the ROC curve follows the y-axis, the larger the area under the curve, and thus the more accurate the model. In general, AUC values of 0.5–0.7 are considered low and represent poor model performance, 0.7–0.9 are considered moderate, and values above 0.9 represent excellent model performance.</a:t>
            </a:r>
            <a:endParaRPr/>
          </a:p>
        </p:txBody>
      </p:sp>
      <p:sp>
        <p:nvSpPr>
          <p:cNvPr id="332" name="Google Shape;332;g124c0899263_0_196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24c0899263_0_20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124c0899263_0_20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A</a:t>
            </a:r>
            <a:r>
              <a:rPr b="0" i="0" lang="en" sz="1200" u="none" strike="noStrike">
                <a:solidFill>
                  <a:schemeClr val="dk1"/>
                </a:solidFill>
                <a:latin typeface="Calibri"/>
                <a:ea typeface="Calibri"/>
                <a:cs typeface="Calibri"/>
                <a:sym typeface="Calibri"/>
              </a:rPr>
              <a:t> commonly used evaluation criterion is the Relative Operating Characteristic, or ROC plot, which uses two of the criteria that I just explained.</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The ROC plot is a graph with the False Positive Rate on the x-axis and the True Positive Rate on the y-axis.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A perfect model would result in predictions with no false positives and no false negatives (point on coordinate 0,1 in figure), with a curve that looks like this.</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A random guess would result in a point along the diagonal line from the left bottom to the right corner. This is the divider of the ROC space. Any point above the line represents predictions that are better than random, whereas points below the line represent poor predictions.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The value for ROC is the area under the curve (AUC), and is calculated by summing the area under the ROC curve.</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 A value of 0.5 represents a random prediction, and values above 0.5 indicate predictions better than random.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The closer the ROC curve follows the y-axis, the larger the area under the curve, and thus the more accurate the model. In general, AUC values of 0.5–0.7 are considered low and represent poor model performance, 0.7–0.9 are considered moderate, and values above 0.9 represent excellent model performance.</a:t>
            </a:r>
            <a:endParaRPr/>
          </a:p>
        </p:txBody>
      </p:sp>
      <p:sp>
        <p:nvSpPr>
          <p:cNvPr id="372" name="Google Shape;372;g124c0899263_0_2005: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4c0899263_0_2019: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124c0899263_0_20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As I just said you can also check the performance of your model with a whole bunch of statistics. Some of these might ring a bell, others probably not. I won’t go into the detail of these, as you can find lots of information on our support page. I will show you one commonly used evaluation technique...</a:t>
            </a:r>
            <a:endParaRPr/>
          </a:p>
        </p:txBody>
      </p:sp>
      <p:sp>
        <p:nvSpPr>
          <p:cNvPr id="387" name="Google Shape;387;g124c0899263_0_2019: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4c0899263_0_2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g124c0899263_0_20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416" name="Google Shape;416;g124c0899263_0_2047: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5"/>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457200" y="1200151"/>
            <a:ext cx="8229600" cy="3394500"/>
          </a:xfrm>
          <a:prstGeom prst="rect">
            <a:avLst/>
          </a:prstGeom>
          <a:noFill/>
          <a:ln>
            <a:noFill/>
          </a:ln>
        </p:spPr>
        <p:txBody>
          <a:bodyPr anchorCtr="0" anchor="t" bIns="45700" lIns="91400" spcFirstLastPara="1" rIns="91400" wrap="square" tIns="45700">
            <a:noAutofit/>
          </a:bodyPr>
          <a:lstStyle>
            <a:lvl1pPr indent="-342900" lvl="0" marL="457200" rtl="0" algn="l">
              <a:lnSpc>
                <a:spcPct val="115000"/>
              </a:lnSpc>
              <a:spcBef>
                <a:spcPts val="360"/>
              </a:spcBef>
              <a:spcAft>
                <a:spcPts val="0"/>
              </a:spcAft>
              <a:buClr>
                <a:schemeClr val="dk1"/>
              </a:buClr>
              <a:buSzPts val="1800"/>
              <a:buChar char="●"/>
              <a:defRPr/>
            </a:lvl1pPr>
            <a:lvl2pPr indent="-342900" lvl="1" marL="914400" rtl="0" algn="l">
              <a:lnSpc>
                <a:spcPct val="115000"/>
              </a:lnSpc>
              <a:spcBef>
                <a:spcPts val="1600"/>
              </a:spcBef>
              <a:spcAft>
                <a:spcPts val="0"/>
              </a:spcAft>
              <a:buClr>
                <a:schemeClr val="dk1"/>
              </a:buClr>
              <a:buSzPts val="1800"/>
              <a:buChar char="○"/>
              <a:defRPr/>
            </a:lvl2pPr>
            <a:lvl3pPr indent="-342900" lvl="2" marL="1371600" rtl="0" algn="l">
              <a:lnSpc>
                <a:spcPct val="115000"/>
              </a:lnSpc>
              <a:spcBef>
                <a:spcPts val="1600"/>
              </a:spcBef>
              <a:spcAft>
                <a:spcPts val="0"/>
              </a:spcAft>
              <a:buClr>
                <a:schemeClr val="dk1"/>
              </a:buClr>
              <a:buSzPts val="1800"/>
              <a:buChar char="■"/>
              <a:defRPr/>
            </a:lvl3pPr>
            <a:lvl4pPr indent="-342900" lvl="3" marL="1828800" rtl="0" algn="l">
              <a:lnSpc>
                <a:spcPct val="115000"/>
              </a:lnSpc>
              <a:spcBef>
                <a:spcPts val="1600"/>
              </a:spcBef>
              <a:spcAft>
                <a:spcPts val="0"/>
              </a:spcAft>
              <a:buClr>
                <a:schemeClr val="dk1"/>
              </a:buClr>
              <a:buSzPts val="1800"/>
              <a:buChar char="●"/>
              <a:defRPr/>
            </a:lvl4pPr>
            <a:lvl5pPr indent="-342900" lvl="4" marL="2286000" rtl="0" algn="l">
              <a:lnSpc>
                <a:spcPct val="115000"/>
              </a:lnSpc>
              <a:spcBef>
                <a:spcPts val="1600"/>
              </a:spcBef>
              <a:spcAft>
                <a:spcPts val="0"/>
              </a:spcAft>
              <a:buClr>
                <a:schemeClr val="dk1"/>
              </a:buClr>
              <a:buSzPts val="1800"/>
              <a:buChar char="○"/>
              <a:defRPr/>
            </a:lvl5pPr>
            <a:lvl6pPr indent="-342900" lvl="5" marL="2743200" rtl="0" algn="l">
              <a:lnSpc>
                <a:spcPct val="115000"/>
              </a:lnSpc>
              <a:spcBef>
                <a:spcPts val="1600"/>
              </a:spcBef>
              <a:spcAft>
                <a:spcPts val="0"/>
              </a:spcAft>
              <a:buClr>
                <a:schemeClr val="dk1"/>
              </a:buClr>
              <a:buSzPts val="1800"/>
              <a:buChar char="■"/>
              <a:defRPr/>
            </a:lvl6pPr>
            <a:lvl7pPr indent="-342900" lvl="6" marL="3200400" rtl="0" algn="l">
              <a:lnSpc>
                <a:spcPct val="115000"/>
              </a:lnSpc>
              <a:spcBef>
                <a:spcPts val="1600"/>
              </a:spcBef>
              <a:spcAft>
                <a:spcPts val="0"/>
              </a:spcAft>
              <a:buClr>
                <a:schemeClr val="dk1"/>
              </a:buClr>
              <a:buSzPts val="1800"/>
              <a:buChar char="●"/>
              <a:defRPr/>
            </a:lvl7pPr>
            <a:lvl8pPr indent="-342900" lvl="7" marL="3657600" rtl="0" algn="l">
              <a:lnSpc>
                <a:spcPct val="115000"/>
              </a:lnSpc>
              <a:spcBef>
                <a:spcPts val="1600"/>
              </a:spcBef>
              <a:spcAft>
                <a:spcPts val="0"/>
              </a:spcAft>
              <a:buClr>
                <a:schemeClr val="dk1"/>
              </a:buClr>
              <a:buSzPts val="1800"/>
              <a:buChar char="○"/>
              <a:defRPr/>
            </a:lvl8pPr>
            <a:lvl9pPr indent="-342900" lvl="8" marL="4114800" rtl="0" algn="l">
              <a:lnSpc>
                <a:spcPct val="115000"/>
              </a:lnSpc>
              <a:spcBef>
                <a:spcPts val="1600"/>
              </a:spcBef>
              <a:spcAft>
                <a:spcPts val="1600"/>
              </a:spcAft>
              <a:buClr>
                <a:schemeClr val="dk1"/>
              </a:buClr>
              <a:buSzPts val="1800"/>
              <a:buChar char="■"/>
              <a:defRPr/>
            </a:lvl9pPr>
          </a:lstStyle>
          <a:p/>
        </p:txBody>
      </p:sp>
      <p:sp>
        <p:nvSpPr>
          <p:cNvPr id="61" name="Google Shape;61;p15"/>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5"/>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p15"/>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8" name="Google Shape;68;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0" name="Shape 70"/>
        <p:cNvGrpSpPr/>
        <p:nvPr/>
      </p:nvGrpSpPr>
      <p:grpSpPr>
        <a:xfrm>
          <a:off x="0" y="0"/>
          <a:ext cx="0" cy="0"/>
          <a:chOff x="0" y="0"/>
          <a:chExt cx="0" cy="0"/>
        </a:xfrm>
      </p:grpSpPr>
      <p:sp>
        <p:nvSpPr>
          <p:cNvPr id="71" name="Google Shape;71;p18"/>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18"/>
          <p:cNvSpPr txBox="1"/>
          <p:nvPr>
            <p:ph idx="1" type="body"/>
          </p:nvPr>
        </p:nvSpPr>
        <p:spPr>
          <a:xfrm>
            <a:off x="457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73" name="Google Shape;73;p18"/>
          <p:cNvSpPr txBox="1"/>
          <p:nvPr>
            <p:ph idx="2" type="body"/>
          </p:nvPr>
        </p:nvSpPr>
        <p:spPr>
          <a:xfrm>
            <a:off x="4648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74" name="Google Shape;74;p18"/>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p18"/>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18"/>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77" name="Shape 77"/>
        <p:cNvGrpSpPr/>
        <p:nvPr/>
      </p:nvGrpSpPr>
      <p:grpSpPr>
        <a:xfrm>
          <a:off x="0" y="0"/>
          <a:ext cx="0" cy="0"/>
          <a:chOff x="0" y="0"/>
          <a:chExt cx="0" cy="0"/>
        </a:xfrm>
      </p:grpSpPr>
      <p:sp>
        <p:nvSpPr>
          <p:cNvPr id="78" name="Google Shape;78;p19"/>
          <p:cNvSpPr txBox="1"/>
          <p:nvPr>
            <p:ph type="title"/>
          </p:nvPr>
        </p:nvSpPr>
        <p:spPr>
          <a:xfrm>
            <a:off x="274638" y="469680"/>
            <a:ext cx="7459800" cy="300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9" name="Google Shape;79;p19"/>
          <p:cNvSpPr txBox="1"/>
          <p:nvPr>
            <p:ph idx="1" type="body"/>
          </p:nvPr>
        </p:nvSpPr>
        <p:spPr>
          <a:xfrm>
            <a:off x="266701" y="1329928"/>
            <a:ext cx="36528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0" name="Google Shape;80;p19"/>
          <p:cNvSpPr txBox="1"/>
          <p:nvPr>
            <p:ph idx="2" type="body"/>
          </p:nvPr>
        </p:nvSpPr>
        <p:spPr>
          <a:xfrm>
            <a:off x="4071940" y="1329928"/>
            <a:ext cx="36543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1" name="Google Shape;81;p19"/>
          <p:cNvSpPr txBox="1"/>
          <p:nvPr>
            <p:ph idx="10" type="dt"/>
          </p:nvPr>
        </p:nvSpPr>
        <p:spPr>
          <a:xfrm>
            <a:off x="258763" y="4908949"/>
            <a:ext cx="2133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19"/>
          <p:cNvSpPr txBox="1"/>
          <p:nvPr>
            <p:ph idx="11" type="ftr"/>
          </p:nvPr>
        </p:nvSpPr>
        <p:spPr>
          <a:xfrm>
            <a:off x="3124200" y="4908949"/>
            <a:ext cx="2895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 name="Google Shape;83;p19"/>
          <p:cNvSpPr txBox="1"/>
          <p:nvPr>
            <p:ph idx="12" type="sldNum"/>
          </p:nvPr>
        </p:nvSpPr>
        <p:spPr>
          <a:xfrm>
            <a:off x="6664325" y="4908949"/>
            <a:ext cx="2133600" cy="2013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6" name="Google Shape;8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9" name="Google Shape;89;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0" name="Google Shape;90;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1" name="Google Shape;9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4" name="Google Shape;9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7" name="Google Shape;97;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8" name="Google Shape;9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01" name="Google Shape;10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05" name="Google Shape;105;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07" name="Google Shape;10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sp>
        <p:nvSpPr>
          <p:cNvPr id="109" name="Google Shape;109;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10" name="Google Shape;11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 name="Shape 111"/>
        <p:cNvGrpSpPr/>
        <p:nvPr/>
      </p:nvGrpSpPr>
      <p:grpSpPr>
        <a:xfrm>
          <a:off x="0" y="0"/>
          <a:ext cx="0" cy="0"/>
          <a:chOff x="0" y="0"/>
          <a:chExt cx="0" cy="0"/>
        </a:xfrm>
      </p:grpSpPr>
      <p:sp>
        <p:nvSpPr>
          <p:cNvPr id="112" name="Google Shape;112;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3" name="Google Shape;113;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14" name="Google Shape;11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1" name="Shape 121"/>
        <p:cNvGrpSpPr/>
        <p:nvPr/>
      </p:nvGrpSpPr>
      <p:grpSpPr>
        <a:xfrm>
          <a:off x="0" y="0"/>
          <a:ext cx="0" cy="0"/>
          <a:chOff x="0" y="0"/>
          <a:chExt cx="0" cy="0"/>
        </a:xfrm>
      </p:grpSpPr>
      <p:sp>
        <p:nvSpPr>
          <p:cNvPr id="122" name="Google Shape;122;p29"/>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29"/>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4" name="Google Shape;124;p2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5" name="Google Shape;125;p2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 name="Google Shape;126;p2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7" name="Shape 127"/>
        <p:cNvGrpSpPr/>
        <p:nvPr/>
      </p:nvGrpSpPr>
      <p:grpSpPr>
        <a:xfrm>
          <a:off x="0" y="0"/>
          <a:ext cx="0" cy="0"/>
          <a:chOff x="0" y="0"/>
          <a:chExt cx="0" cy="0"/>
        </a:xfrm>
      </p:grpSpPr>
      <p:sp>
        <p:nvSpPr>
          <p:cNvPr id="128" name="Google Shape;128;p3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9" name="Google Shape;129;p3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0" name="Google Shape;130;p3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p3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 name="Google Shape;132;p3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
        <p:nvSpPr>
          <p:cNvPr id="134" name="Google Shape;134;p31"/>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31"/>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36" name="Google Shape;136;p3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7" name="Google Shape;137;p3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8" name="Google Shape;138;p3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 name="Shape 139"/>
        <p:cNvGrpSpPr/>
        <p:nvPr/>
      </p:nvGrpSpPr>
      <p:grpSpPr>
        <a:xfrm>
          <a:off x="0" y="0"/>
          <a:ext cx="0" cy="0"/>
          <a:chOff x="0" y="0"/>
          <a:chExt cx="0" cy="0"/>
        </a:xfrm>
      </p:grpSpPr>
      <p:sp>
        <p:nvSpPr>
          <p:cNvPr id="140" name="Google Shape;140;p3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1" name="Google Shape;141;p32"/>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2" name="Google Shape;142;p32"/>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3" name="Google Shape;143;p3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4" name="Google Shape;144;p3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p3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6" name="Shape 146"/>
        <p:cNvGrpSpPr/>
        <p:nvPr/>
      </p:nvGrpSpPr>
      <p:grpSpPr>
        <a:xfrm>
          <a:off x="0" y="0"/>
          <a:ext cx="0" cy="0"/>
          <a:chOff x="0" y="0"/>
          <a:chExt cx="0" cy="0"/>
        </a:xfrm>
      </p:grpSpPr>
      <p:sp>
        <p:nvSpPr>
          <p:cNvPr id="147" name="Google Shape;147;p33"/>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p33"/>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9" name="Google Shape;149;p33"/>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0" name="Google Shape;150;p33"/>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51" name="Google Shape;151;p33"/>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2" name="Google Shape;152;p3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 name="Google Shape;153;p3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3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3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7" name="Google Shape;157;p3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3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9" name="Google Shape;159;p3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
        <p:nvSpPr>
          <p:cNvPr id="161" name="Google Shape;161;p3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2" name="Google Shape;162;p3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3" name="Google Shape;163;p3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4" name="Shape 164"/>
        <p:cNvGrpSpPr/>
        <p:nvPr/>
      </p:nvGrpSpPr>
      <p:grpSpPr>
        <a:xfrm>
          <a:off x="0" y="0"/>
          <a:ext cx="0" cy="0"/>
          <a:chOff x="0" y="0"/>
          <a:chExt cx="0" cy="0"/>
        </a:xfrm>
      </p:grpSpPr>
      <p:sp>
        <p:nvSpPr>
          <p:cNvPr id="165" name="Google Shape;165;p36"/>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6" name="Google Shape;166;p36"/>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67" name="Google Shape;167;p36"/>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68" name="Google Shape;168;p3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9" name="Google Shape;169;p3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0" name="Google Shape;170;p3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1" name="Shape 171"/>
        <p:cNvGrpSpPr/>
        <p:nvPr/>
      </p:nvGrpSpPr>
      <p:grpSpPr>
        <a:xfrm>
          <a:off x="0" y="0"/>
          <a:ext cx="0" cy="0"/>
          <a:chOff x="0" y="0"/>
          <a:chExt cx="0" cy="0"/>
        </a:xfrm>
      </p:grpSpPr>
      <p:sp>
        <p:nvSpPr>
          <p:cNvPr id="172" name="Google Shape;172;p37"/>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3" name="Google Shape;173;p37"/>
          <p:cNvSpPr/>
          <p:nvPr>
            <p:ph idx="2" type="pic"/>
          </p:nvPr>
        </p:nvSpPr>
        <p:spPr>
          <a:xfrm>
            <a:off x="3887391" y="740569"/>
            <a:ext cx="4629300" cy="3655200"/>
          </a:xfrm>
          <a:prstGeom prst="rect">
            <a:avLst/>
          </a:prstGeom>
          <a:noFill/>
          <a:ln>
            <a:noFill/>
          </a:ln>
        </p:spPr>
      </p:sp>
      <p:sp>
        <p:nvSpPr>
          <p:cNvPr id="174" name="Google Shape;174;p37"/>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75" name="Google Shape;175;p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6" name="Google Shape;176;p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7" name="Google Shape;177;p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8" name="Shape 178"/>
        <p:cNvGrpSpPr/>
        <p:nvPr/>
      </p:nvGrpSpPr>
      <p:grpSpPr>
        <a:xfrm>
          <a:off x="0" y="0"/>
          <a:ext cx="0" cy="0"/>
          <a:chOff x="0" y="0"/>
          <a:chExt cx="0" cy="0"/>
        </a:xfrm>
      </p:grpSpPr>
      <p:sp>
        <p:nvSpPr>
          <p:cNvPr id="179" name="Google Shape;179;p3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0" name="Google Shape;180;p38"/>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1" name="Google Shape;181;p3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2" name="Google Shape;182;p3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3" name="Google Shape;183;p3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4" name="Shape 184"/>
        <p:cNvGrpSpPr/>
        <p:nvPr/>
      </p:nvGrpSpPr>
      <p:grpSpPr>
        <a:xfrm>
          <a:off x="0" y="0"/>
          <a:ext cx="0" cy="0"/>
          <a:chOff x="0" y="0"/>
          <a:chExt cx="0" cy="0"/>
        </a:xfrm>
      </p:grpSpPr>
      <p:sp>
        <p:nvSpPr>
          <p:cNvPr id="185" name="Google Shape;185;p39"/>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6" name="Google Shape;186;p39"/>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7" name="Google Shape;187;p3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8" name="Google Shape;188;p3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3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2800"/>
              <a:buFont typeface="Calibri"/>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2" name="Google Shape;192;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0"/>
              </a:spcBef>
              <a:spcAft>
                <a:spcPts val="0"/>
              </a:spcAft>
              <a:buClr>
                <a:schemeClr val="dk1"/>
              </a:buClr>
              <a:buSzPts val="18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93" name="Google Shape;19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8" name="Shape 198"/>
        <p:cNvGrpSpPr/>
        <p:nvPr/>
      </p:nvGrpSpPr>
      <p:grpSpPr>
        <a:xfrm>
          <a:off x="0" y="0"/>
          <a:ext cx="0" cy="0"/>
          <a:chOff x="0" y="0"/>
          <a:chExt cx="0" cy="0"/>
        </a:xfrm>
      </p:grpSpPr>
      <p:sp>
        <p:nvSpPr>
          <p:cNvPr id="199" name="Google Shape;199;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0" name="Google Shape;200;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01" name="Google Shape;20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 name="Shape 204"/>
        <p:cNvGrpSpPr/>
        <p:nvPr/>
      </p:nvGrpSpPr>
      <p:grpSpPr>
        <a:xfrm>
          <a:off x="0" y="0"/>
          <a:ext cx="0" cy="0"/>
          <a:chOff x="0" y="0"/>
          <a:chExt cx="0" cy="0"/>
        </a:xfrm>
      </p:grpSpPr>
      <p:sp>
        <p:nvSpPr>
          <p:cNvPr id="205" name="Google Shape;205;p44"/>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6" name="Google Shape;206;p44"/>
          <p:cNvSpPr txBox="1"/>
          <p:nvPr>
            <p:ph idx="1" type="body"/>
          </p:nvPr>
        </p:nvSpPr>
        <p:spPr>
          <a:xfrm>
            <a:off x="457200" y="1200151"/>
            <a:ext cx="8229600" cy="3394500"/>
          </a:xfrm>
          <a:prstGeom prst="rect">
            <a:avLst/>
          </a:prstGeom>
          <a:noFill/>
          <a:ln>
            <a:noFill/>
          </a:ln>
        </p:spPr>
        <p:txBody>
          <a:bodyPr anchorCtr="0" anchor="t" bIns="45700" lIns="91400" spcFirstLastPara="1" rIns="91400" wrap="square" tIns="45700">
            <a:noAutofit/>
          </a:bodyPr>
          <a:lstStyle>
            <a:lvl1pPr indent="-342900" lvl="0" marL="457200" rtl="0" algn="l">
              <a:lnSpc>
                <a:spcPct val="115000"/>
              </a:lnSpc>
              <a:spcBef>
                <a:spcPts val="360"/>
              </a:spcBef>
              <a:spcAft>
                <a:spcPts val="0"/>
              </a:spcAft>
              <a:buClr>
                <a:schemeClr val="dk1"/>
              </a:buClr>
              <a:buSzPts val="1800"/>
              <a:buChar char="●"/>
              <a:defRPr/>
            </a:lvl1pPr>
            <a:lvl2pPr indent="-342900" lvl="1" marL="914400" rtl="0" algn="l">
              <a:lnSpc>
                <a:spcPct val="115000"/>
              </a:lnSpc>
              <a:spcBef>
                <a:spcPts val="1600"/>
              </a:spcBef>
              <a:spcAft>
                <a:spcPts val="0"/>
              </a:spcAft>
              <a:buClr>
                <a:schemeClr val="dk1"/>
              </a:buClr>
              <a:buSzPts val="1800"/>
              <a:buChar char="○"/>
              <a:defRPr/>
            </a:lvl2pPr>
            <a:lvl3pPr indent="-342900" lvl="2" marL="1371600" rtl="0" algn="l">
              <a:lnSpc>
                <a:spcPct val="115000"/>
              </a:lnSpc>
              <a:spcBef>
                <a:spcPts val="1600"/>
              </a:spcBef>
              <a:spcAft>
                <a:spcPts val="0"/>
              </a:spcAft>
              <a:buClr>
                <a:schemeClr val="dk1"/>
              </a:buClr>
              <a:buSzPts val="1800"/>
              <a:buChar char="■"/>
              <a:defRPr/>
            </a:lvl3pPr>
            <a:lvl4pPr indent="-342900" lvl="3" marL="1828800" rtl="0" algn="l">
              <a:lnSpc>
                <a:spcPct val="115000"/>
              </a:lnSpc>
              <a:spcBef>
                <a:spcPts val="1600"/>
              </a:spcBef>
              <a:spcAft>
                <a:spcPts val="0"/>
              </a:spcAft>
              <a:buClr>
                <a:schemeClr val="dk1"/>
              </a:buClr>
              <a:buSzPts val="1800"/>
              <a:buChar char="●"/>
              <a:defRPr/>
            </a:lvl4pPr>
            <a:lvl5pPr indent="-342900" lvl="4" marL="2286000" rtl="0" algn="l">
              <a:lnSpc>
                <a:spcPct val="115000"/>
              </a:lnSpc>
              <a:spcBef>
                <a:spcPts val="1600"/>
              </a:spcBef>
              <a:spcAft>
                <a:spcPts val="0"/>
              </a:spcAft>
              <a:buClr>
                <a:schemeClr val="dk1"/>
              </a:buClr>
              <a:buSzPts val="1800"/>
              <a:buChar char="○"/>
              <a:defRPr/>
            </a:lvl5pPr>
            <a:lvl6pPr indent="-342900" lvl="5" marL="2743200" rtl="0" algn="l">
              <a:lnSpc>
                <a:spcPct val="115000"/>
              </a:lnSpc>
              <a:spcBef>
                <a:spcPts val="1600"/>
              </a:spcBef>
              <a:spcAft>
                <a:spcPts val="0"/>
              </a:spcAft>
              <a:buClr>
                <a:schemeClr val="dk1"/>
              </a:buClr>
              <a:buSzPts val="1800"/>
              <a:buChar char="■"/>
              <a:defRPr/>
            </a:lvl6pPr>
            <a:lvl7pPr indent="-342900" lvl="6" marL="3200400" rtl="0" algn="l">
              <a:lnSpc>
                <a:spcPct val="115000"/>
              </a:lnSpc>
              <a:spcBef>
                <a:spcPts val="1600"/>
              </a:spcBef>
              <a:spcAft>
                <a:spcPts val="0"/>
              </a:spcAft>
              <a:buClr>
                <a:schemeClr val="dk1"/>
              </a:buClr>
              <a:buSzPts val="1800"/>
              <a:buChar char="●"/>
              <a:defRPr/>
            </a:lvl7pPr>
            <a:lvl8pPr indent="-342900" lvl="7" marL="3657600" rtl="0" algn="l">
              <a:lnSpc>
                <a:spcPct val="115000"/>
              </a:lnSpc>
              <a:spcBef>
                <a:spcPts val="1600"/>
              </a:spcBef>
              <a:spcAft>
                <a:spcPts val="0"/>
              </a:spcAft>
              <a:buClr>
                <a:schemeClr val="dk1"/>
              </a:buClr>
              <a:buSzPts val="1800"/>
              <a:buChar char="○"/>
              <a:defRPr/>
            </a:lvl8pPr>
            <a:lvl9pPr indent="-342900" lvl="8" marL="4114800" rtl="0" algn="l">
              <a:lnSpc>
                <a:spcPct val="115000"/>
              </a:lnSpc>
              <a:spcBef>
                <a:spcPts val="1600"/>
              </a:spcBef>
              <a:spcAft>
                <a:spcPts val="1600"/>
              </a:spcAft>
              <a:buClr>
                <a:schemeClr val="dk1"/>
              </a:buClr>
              <a:buSzPts val="1800"/>
              <a:buChar char="■"/>
              <a:defRPr/>
            </a:lvl9pPr>
          </a:lstStyle>
          <a:p/>
        </p:txBody>
      </p:sp>
      <p:sp>
        <p:nvSpPr>
          <p:cNvPr id="207" name="Google Shape;207;p44"/>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8" name="Google Shape;208;p44"/>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9" name="Google Shape;209;p44"/>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0" name="Shape 210"/>
        <p:cNvGrpSpPr/>
        <p:nvPr/>
      </p:nvGrpSpPr>
      <p:grpSpPr>
        <a:xfrm>
          <a:off x="0" y="0"/>
          <a:ext cx="0" cy="0"/>
          <a:chOff x="0" y="0"/>
          <a:chExt cx="0" cy="0"/>
        </a:xfrm>
      </p:grpSpPr>
      <p:sp>
        <p:nvSpPr>
          <p:cNvPr id="211" name="Google Shape;211;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2" name="Google Shape;212;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3" name="Google Shape;21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4" name="Shape 214"/>
        <p:cNvGrpSpPr/>
        <p:nvPr/>
      </p:nvGrpSpPr>
      <p:grpSpPr>
        <a:xfrm>
          <a:off x="0" y="0"/>
          <a:ext cx="0" cy="0"/>
          <a:chOff x="0" y="0"/>
          <a:chExt cx="0" cy="0"/>
        </a:xfrm>
      </p:grpSpPr>
      <p:sp>
        <p:nvSpPr>
          <p:cNvPr id="215" name="Google Shape;215;p46"/>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6" name="Google Shape;216;p46"/>
          <p:cNvSpPr txBox="1"/>
          <p:nvPr>
            <p:ph idx="1" type="body"/>
          </p:nvPr>
        </p:nvSpPr>
        <p:spPr>
          <a:xfrm>
            <a:off x="457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217" name="Google Shape;217;p46"/>
          <p:cNvSpPr txBox="1"/>
          <p:nvPr>
            <p:ph idx="2" type="body"/>
          </p:nvPr>
        </p:nvSpPr>
        <p:spPr>
          <a:xfrm>
            <a:off x="4648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218" name="Google Shape;218;p46"/>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46"/>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46"/>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221" name="Shape 221"/>
        <p:cNvGrpSpPr/>
        <p:nvPr/>
      </p:nvGrpSpPr>
      <p:grpSpPr>
        <a:xfrm>
          <a:off x="0" y="0"/>
          <a:ext cx="0" cy="0"/>
          <a:chOff x="0" y="0"/>
          <a:chExt cx="0" cy="0"/>
        </a:xfrm>
      </p:grpSpPr>
      <p:sp>
        <p:nvSpPr>
          <p:cNvPr id="222" name="Google Shape;222;p47"/>
          <p:cNvSpPr txBox="1"/>
          <p:nvPr>
            <p:ph type="title"/>
          </p:nvPr>
        </p:nvSpPr>
        <p:spPr>
          <a:xfrm>
            <a:off x="274638" y="469680"/>
            <a:ext cx="7459800" cy="300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3" name="Google Shape;223;p47"/>
          <p:cNvSpPr txBox="1"/>
          <p:nvPr>
            <p:ph idx="1" type="body"/>
          </p:nvPr>
        </p:nvSpPr>
        <p:spPr>
          <a:xfrm>
            <a:off x="266701" y="1329928"/>
            <a:ext cx="36528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24" name="Google Shape;224;p47"/>
          <p:cNvSpPr txBox="1"/>
          <p:nvPr>
            <p:ph idx="2" type="body"/>
          </p:nvPr>
        </p:nvSpPr>
        <p:spPr>
          <a:xfrm>
            <a:off x="4071940" y="1329928"/>
            <a:ext cx="36543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25" name="Google Shape;225;p47"/>
          <p:cNvSpPr txBox="1"/>
          <p:nvPr>
            <p:ph idx="10" type="dt"/>
          </p:nvPr>
        </p:nvSpPr>
        <p:spPr>
          <a:xfrm>
            <a:off x="258763" y="4908949"/>
            <a:ext cx="2133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 name="Google Shape;226;p47"/>
          <p:cNvSpPr txBox="1"/>
          <p:nvPr>
            <p:ph idx="11" type="ftr"/>
          </p:nvPr>
        </p:nvSpPr>
        <p:spPr>
          <a:xfrm>
            <a:off x="3124200" y="4908949"/>
            <a:ext cx="2895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47"/>
          <p:cNvSpPr txBox="1"/>
          <p:nvPr>
            <p:ph idx="12" type="sldNum"/>
          </p:nvPr>
        </p:nvSpPr>
        <p:spPr>
          <a:xfrm>
            <a:off x="6664325" y="4908949"/>
            <a:ext cx="2133600" cy="2013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8" name="Shape 228"/>
        <p:cNvGrpSpPr/>
        <p:nvPr/>
      </p:nvGrpSpPr>
      <p:grpSpPr>
        <a:xfrm>
          <a:off x="0" y="0"/>
          <a:ext cx="0" cy="0"/>
          <a:chOff x="0" y="0"/>
          <a:chExt cx="0" cy="0"/>
        </a:xfrm>
      </p:grpSpPr>
      <p:sp>
        <p:nvSpPr>
          <p:cNvPr id="229" name="Google Shape;229;p4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30" name="Google Shape;23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1" name="Shape 231"/>
        <p:cNvGrpSpPr/>
        <p:nvPr/>
      </p:nvGrpSpPr>
      <p:grpSpPr>
        <a:xfrm>
          <a:off x="0" y="0"/>
          <a:ext cx="0" cy="0"/>
          <a:chOff x="0" y="0"/>
          <a:chExt cx="0" cy="0"/>
        </a:xfrm>
      </p:grpSpPr>
      <p:sp>
        <p:nvSpPr>
          <p:cNvPr id="232" name="Google Shape;232;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3" name="Google Shape;233;p4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34" name="Google Shape;234;p4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35" name="Google Shape;23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6" name="Shape 236"/>
        <p:cNvGrpSpPr/>
        <p:nvPr/>
      </p:nvGrpSpPr>
      <p:grpSpPr>
        <a:xfrm>
          <a:off x="0" y="0"/>
          <a:ext cx="0" cy="0"/>
          <a:chOff x="0" y="0"/>
          <a:chExt cx="0" cy="0"/>
        </a:xfrm>
      </p:grpSpPr>
      <p:sp>
        <p:nvSpPr>
          <p:cNvPr id="237" name="Google Shape;237;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8" name="Google Shape;23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9" name="Shape 239"/>
        <p:cNvGrpSpPr/>
        <p:nvPr/>
      </p:nvGrpSpPr>
      <p:grpSpPr>
        <a:xfrm>
          <a:off x="0" y="0"/>
          <a:ext cx="0" cy="0"/>
          <a:chOff x="0" y="0"/>
          <a:chExt cx="0" cy="0"/>
        </a:xfrm>
      </p:grpSpPr>
      <p:sp>
        <p:nvSpPr>
          <p:cNvPr id="240" name="Google Shape;240;p5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41" name="Google Shape;241;p5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42" name="Google Shape;24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3" name="Shape 243"/>
        <p:cNvGrpSpPr/>
        <p:nvPr/>
      </p:nvGrpSpPr>
      <p:grpSpPr>
        <a:xfrm>
          <a:off x="0" y="0"/>
          <a:ext cx="0" cy="0"/>
          <a:chOff x="0" y="0"/>
          <a:chExt cx="0" cy="0"/>
        </a:xfrm>
      </p:grpSpPr>
      <p:sp>
        <p:nvSpPr>
          <p:cNvPr id="244" name="Google Shape;244;p5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45" name="Google Shape;24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6" name="Shape 246"/>
        <p:cNvGrpSpPr/>
        <p:nvPr/>
      </p:nvGrpSpPr>
      <p:grpSpPr>
        <a:xfrm>
          <a:off x="0" y="0"/>
          <a:ext cx="0" cy="0"/>
          <a:chOff x="0" y="0"/>
          <a:chExt cx="0" cy="0"/>
        </a:xfrm>
      </p:grpSpPr>
      <p:sp>
        <p:nvSpPr>
          <p:cNvPr id="247" name="Google Shape;247;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49" name="Google Shape;249;p5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0" name="Google Shape;250;p5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51" name="Google Shape;25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2" name="Shape 252"/>
        <p:cNvGrpSpPr/>
        <p:nvPr/>
      </p:nvGrpSpPr>
      <p:grpSpPr>
        <a:xfrm>
          <a:off x="0" y="0"/>
          <a:ext cx="0" cy="0"/>
          <a:chOff x="0" y="0"/>
          <a:chExt cx="0" cy="0"/>
        </a:xfrm>
      </p:grpSpPr>
      <p:sp>
        <p:nvSpPr>
          <p:cNvPr id="253" name="Google Shape;253;p5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254" name="Google Shape;25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5" name="Shape 255"/>
        <p:cNvGrpSpPr/>
        <p:nvPr/>
      </p:nvGrpSpPr>
      <p:grpSpPr>
        <a:xfrm>
          <a:off x="0" y="0"/>
          <a:ext cx="0" cy="0"/>
          <a:chOff x="0" y="0"/>
          <a:chExt cx="0" cy="0"/>
        </a:xfrm>
      </p:grpSpPr>
      <p:sp>
        <p:nvSpPr>
          <p:cNvPr id="256" name="Google Shape;256;p5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57" name="Google Shape;257;p5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258" name="Google Shape;25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5.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3.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5" Type="http://schemas.openxmlformats.org/officeDocument/2006/relationships/theme" Target="../theme/theme4.xml"/><Relationship Id="rId14" Type="http://schemas.openxmlformats.org/officeDocument/2006/relationships/slideLayout" Target="../slideLayouts/slideLayout5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2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7" name="Google Shape;117;p2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2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9" name="Google Shape;119;p2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0" name="Google Shape;120;p2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4" name="Shape 194"/>
        <p:cNvGrpSpPr/>
        <p:nvPr/>
      </p:nvGrpSpPr>
      <p:grpSpPr>
        <a:xfrm>
          <a:off x="0" y="0"/>
          <a:ext cx="0" cy="0"/>
          <a:chOff x="0" y="0"/>
          <a:chExt cx="0" cy="0"/>
        </a:xfrm>
      </p:grpSpPr>
      <p:sp>
        <p:nvSpPr>
          <p:cNvPr id="195" name="Google Shape;195;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6" name="Google Shape;196;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97" name="Google Shape;19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hyperlink" Target="mailto:comms@ecocommons.org.au" TargetMode="External"/><Relationship Id="rId6" Type="http://schemas.openxmlformats.org/officeDocument/2006/relationships/image" Target="../media/image4.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doi.org/10.1111/ecog.04890" TargetMode="External"/><Relationship Id="rId4" Type="http://schemas.openxmlformats.org/officeDocument/2006/relationships/image" Target="../media/image19.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3.jpg"/><Relationship Id="rId6" Type="http://schemas.openxmlformats.org/officeDocument/2006/relationships/image" Target="../media/image24.png"/><Relationship Id="rId7"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doi.org/10.1111/ecog.04960" TargetMode="Externa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6.jpg"/><Relationship Id="rId4" Type="http://schemas.openxmlformats.org/officeDocument/2006/relationships/image" Target="../media/image40.jpg"/><Relationship Id="rId5" Type="http://schemas.openxmlformats.org/officeDocument/2006/relationships/image" Target="../media/image33.jpg"/><Relationship Id="rId6" Type="http://schemas.openxmlformats.org/officeDocument/2006/relationships/image" Target="../media/image3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hyperlink" Target="https://www.ecocommons.org.au/" TargetMode="External"/><Relationship Id="rId5" Type="http://schemas.openxmlformats.org/officeDocument/2006/relationships/hyperlink" Target="https://datacarpentry.org/R-ecology-less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hyperlink" Target="https://www.ecocommons.org.au/"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45.jpg"/><Relationship Id="rId4" Type="http://schemas.openxmlformats.org/officeDocument/2006/relationships/image" Target="../media/image49.jpg"/><Relationship Id="rId5"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7.jp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sphweb.bumc.bu.edu/otlt/MPH-Modules/BS/R/R5_Correlation-Regression/R5_Correlation-Regression7.html"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6"/>
          <p:cNvSpPr/>
          <p:nvPr/>
        </p:nvSpPr>
        <p:spPr>
          <a:xfrm>
            <a:off x="-34350" y="2971794"/>
            <a:ext cx="9212699" cy="952683"/>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4" name="Google Shape;264;p56"/>
          <p:cNvSpPr txBox="1"/>
          <p:nvPr>
            <p:ph type="title"/>
          </p:nvPr>
        </p:nvSpPr>
        <p:spPr>
          <a:xfrm>
            <a:off x="311700" y="433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FFFFFF"/>
                </a:solidFill>
              </a:rPr>
              <a:t>Roundtable introduction</a:t>
            </a:r>
            <a:endParaRPr>
              <a:solidFill>
                <a:srgbClr val="FFFFFF"/>
              </a:solidFill>
            </a:endParaRPr>
          </a:p>
        </p:txBody>
      </p:sp>
      <p:pic>
        <p:nvPicPr>
          <p:cNvPr id="265" name="Google Shape;265;p56"/>
          <p:cNvPicPr preferRelativeResize="0"/>
          <p:nvPr/>
        </p:nvPicPr>
        <p:blipFill rotWithShape="1">
          <a:blip r:embed="rId3">
            <a:alphaModFix/>
          </a:blip>
          <a:srcRect b="0" l="0" r="0" t="0"/>
          <a:stretch/>
        </p:blipFill>
        <p:spPr>
          <a:xfrm>
            <a:off x="0" y="-76201"/>
            <a:ext cx="9144000" cy="3048000"/>
          </a:xfrm>
          <a:prstGeom prst="rect">
            <a:avLst/>
          </a:prstGeom>
          <a:noFill/>
          <a:ln>
            <a:noFill/>
          </a:ln>
        </p:spPr>
      </p:pic>
      <p:sp>
        <p:nvSpPr>
          <p:cNvPr id="266" name="Google Shape;266;p56"/>
          <p:cNvSpPr txBox="1"/>
          <p:nvPr/>
        </p:nvSpPr>
        <p:spPr>
          <a:xfrm>
            <a:off x="-34350" y="3174788"/>
            <a:ext cx="9212700" cy="72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2100">
                <a:solidFill>
                  <a:srgbClr val="FFFFFF"/>
                </a:solidFill>
                <a:latin typeface="Montserrat"/>
                <a:ea typeface="Montserrat"/>
                <a:cs typeface="Montserrat"/>
                <a:sym typeface="Montserrat"/>
              </a:rPr>
              <a:t>Species Distribution Modelling in R</a:t>
            </a:r>
            <a:endParaRPr b="1" sz="21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rPr b="1" lang="en" sz="2100">
                <a:solidFill>
                  <a:srgbClr val="FFFFFF"/>
                </a:solidFill>
                <a:latin typeface="Montserrat"/>
                <a:ea typeface="Montserrat"/>
                <a:cs typeface="Montserrat"/>
                <a:sym typeface="Montserrat"/>
              </a:rPr>
              <a:t>Step 4: Model evaluation</a:t>
            </a:r>
            <a:endParaRPr b="1" sz="2100">
              <a:solidFill>
                <a:srgbClr val="FFFFFF"/>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i="0" sz="15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999999"/>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FFFFFF"/>
              </a:solidFill>
              <a:latin typeface="Montserrat"/>
              <a:ea typeface="Montserrat"/>
              <a:cs typeface="Montserrat"/>
              <a:sym typeface="Montserrat"/>
            </a:endParaRPr>
          </a:p>
        </p:txBody>
      </p:sp>
      <p:sp>
        <p:nvSpPr>
          <p:cNvPr id="267" name="Google Shape;267;p56"/>
          <p:cNvSpPr txBox="1"/>
          <p:nvPr/>
        </p:nvSpPr>
        <p:spPr>
          <a:xfrm>
            <a:off x="3418675" y="2099975"/>
            <a:ext cx="2523600" cy="501000"/>
          </a:xfrm>
          <a:prstGeom prst="rect">
            <a:avLst/>
          </a:prstGeom>
          <a:noFill/>
          <a:ln>
            <a:noFill/>
          </a:ln>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rgbClr val="000000"/>
              </a:buClr>
              <a:buSzPts val="2700"/>
              <a:buFont typeface="Arial"/>
              <a:buNone/>
            </a:pPr>
            <a:r>
              <a:rPr b="1" i="0" lang="en" sz="2700" u="none" cap="none" strike="noStrike">
                <a:solidFill>
                  <a:srgbClr val="FFFFFF"/>
                </a:solidFill>
                <a:latin typeface="Montserrat"/>
                <a:ea typeface="Montserrat"/>
                <a:cs typeface="Montserrat"/>
                <a:sym typeface="Montserrat"/>
              </a:rPr>
              <a:t>WELCOME!</a:t>
            </a:r>
            <a:endParaRPr b="1" i="0" sz="2700" u="none" cap="none" strike="noStrike">
              <a:solidFill>
                <a:srgbClr val="FFFFFF"/>
              </a:solidFill>
              <a:latin typeface="Montserrat"/>
              <a:ea typeface="Montserrat"/>
              <a:cs typeface="Montserrat"/>
              <a:sym typeface="Montserrat"/>
            </a:endParaRPr>
          </a:p>
        </p:txBody>
      </p:sp>
      <p:pic>
        <p:nvPicPr>
          <p:cNvPr id="268" name="Google Shape;268;p56"/>
          <p:cNvPicPr preferRelativeResize="0"/>
          <p:nvPr/>
        </p:nvPicPr>
        <p:blipFill rotWithShape="1">
          <a:blip r:embed="rId4">
            <a:alphaModFix/>
          </a:blip>
          <a:srcRect b="0" l="0" r="0" t="0"/>
          <a:stretch/>
        </p:blipFill>
        <p:spPr>
          <a:xfrm>
            <a:off x="3532225" y="2572050"/>
            <a:ext cx="416775" cy="416775"/>
          </a:xfrm>
          <a:prstGeom prst="rect">
            <a:avLst/>
          </a:prstGeom>
          <a:noFill/>
          <a:ln>
            <a:noFill/>
          </a:ln>
        </p:spPr>
      </p:pic>
      <p:sp>
        <p:nvSpPr>
          <p:cNvPr id="269" name="Google Shape;269;p56"/>
          <p:cNvSpPr txBox="1"/>
          <p:nvPr/>
        </p:nvSpPr>
        <p:spPr>
          <a:xfrm>
            <a:off x="3808000" y="2572050"/>
            <a:ext cx="1784700" cy="328500"/>
          </a:xfrm>
          <a:prstGeom prst="rect">
            <a:avLst/>
          </a:prstGeom>
          <a:noFill/>
          <a:ln>
            <a:noFill/>
          </a:ln>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rgbClr val="000000"/>
              </a:buClr>
              <a:buSzPts val="1200"/>
              <a:buFont typeface="Arial"/>
              <a:buNone/>
            </a:pPr>
            <a:r>
              <a:rPr b="1" i="0" lang="en" sz="1200" u="none" cap="none" strike="noStrike">
                <a:solidFill>
                  <a:srgbClr val="FFFFFF"/>
                </a:solidFill>
                <a:latin typeface="Montserrat"/>
                <a:ea typeface="Montserrat"/>
                <a:cs typeface="Montserrat"/>
                <a:sym typeface="Montserrat"/>
              </a:rPr>
              <a:t>@EcoCommonsAus</a:t>
            </a:r>
            <a:endParaRPr b="1" i="0" sz="1200" u="none" cap="none" strike="noStrike">
              <a:solidFill>
                <a:srgbClr val="FFFFFF"/>
              </a:solidFill>
              <a:latin typeface="Montserrat"/>
              <a:ea typeface="Montserrat"/>
              <a:cs typeface="Montserrat"/>
              <a:sym typeface="Montserrat"/>
            </a:endParaRPr>
          </a:p>
        </p:txBody>
      </p:sp>
      <p:sp>
        <p:nvSpPr>
          <p:cNvPr id="270" name="Google Shape;270;p56"/>
          <p:cNvSpPr txBox="1"/>
          <p:nvPr/>
        </p:nvSpPr>
        <p:spPr>
          <a:xfrm>
            <a:off x="331400" y="4156800"/>
            <a:ext cx="2422200" cy="750300"/>
          </a:xfrm>
          <a:prstGeom prst="rect">
            <a:avLst/>
          </a:prstGeom>
          <a:noFill/>
          <a:ln>
            <a:noFill/>
          </a:ln>
        </p:spPr>
        <p:txBody>
          <a:bodyPr anchorCtr="0" anchor="ctr" bIns="91425" lIns="91425" spcFirstLastPara="1" rIns="91425" wrap="square" tIns="91425">
            <a:noAutofit/>
          </a:bodyPr>
          <a:lstStyle/>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Dr Rob Clemens (he/him)</a:t>
            </a:r>
            <a:endParaRPr b="0" i="0" sz="1000" u="none" cap="none" strike="noStrike">
              <a:solidFill>
                <a:srgbClr val="999999"/>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999999"/>
                </a:solidFill>
                <a:latin typeface="Montserrat"/>
                <a:ea typeface="Montserrat"/>
                <a:cs typeface="Montserrat"/>
                <a:sym typeface="Montserrat"/>
              </a:rPr>
              <a:t>Change &amp; Communications </a:t>
            </a: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E: </a:t>
            </a:r>
            <a:r>
              <a:rPr b="0" i="0" lang="en" sz="1000" u="sng" cap="none" strike="noStrike">
                <a:solidFill>
                  <a:srgbClr val="0097A7"/>
                </a:solidFill>
                <a:latin typeface="Montserrat"/>
                <a:ea typeface="Montserrat"/>
                <a:cs typeface="Montserrat"/>
                <a:sym typeface="Montserrat"/>
                <a:hlinkClick r:id="rId5">
                  <a:extLst>
                    <a:ext uri="{A12FA001-AC4F-418D-AE19-62706E023703}">
                      <ahyp:hlinkClr val="tx"/>
                    </a:ext>
                  </a:extLst>
                </a:hlinkClick>
              </a:rPr>
              <a:t>comms@ecocommons.org.au</a:t>
            </a:r>
            <a:endParaRPr b="0" i="0" sz="1000" u="none" cap="none" strike="noStrike">
              <a:solidFill>
                <a:srgbClr val="1EA68A"/>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T: </a:t>
            </a:r>
            <a:r>
              <a:rPr b="0" i="0" lang="en" sz="1000" u="none" cap="none" strike="noStrike">
                <a:solidFill>
                  <a:srgbClr val="1DA68A"/>
                </a:solidFill>
                <a:latin typeface="Montserrat"/>
                <a:ea typeface="Montserrat"/>
                <a:cs typeface="Montserrat"/>
                <a:sym typeface="Montserrat"/>
              </a:rPr>
              <a:t>@EcoCommonsAus       </a:t>
            </a:r>
            <a:endParaRPr b="0" i="0" sz="1000" u="none" cap="none" strike="noStrike">
              <a:solidFill>
                <a:srgbClr val="1DA68A"/>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1DA68A"/>
                </a:solidFill>
                <a:latin typeface="Montserrat"/>
                <a:ea typeface="Montserrat"/>
                <a:cs typeface="Montserrat"/>
                <a:sym typeface="Montserrat"/>
              </a:rPr>
              <a:t>    @RobertSClemens1</a:t>
            </a:r>
            <a:br>
              <a:rPr b="0" i="0" lang="en" sz="1000" u="none" cap="none" strike="noStrike">
                <a:solidFill>
                  <a:srgbClr val="000000"/>
                </a:solidFill>
                <a:latin typeface="Montserrat"/>
                <a:ea typeface="Montserrat"/>
                <a:cs typeface="Montserrat"/>
                <a:sym typeface="Montserrat"/>
              </a:rPr>
            </a:br>
            <a:endParaRPr b="0" i="0" sz="1000" u="none" cap="none" strike="noStrike">
              <a:solidFill>
                <a:srgbClr val="000000"/>
              </a:solidFill>
              <a:latin typeface="Montserrat"/>
              <a:ea typeface="Montserrat"/>
              <a:cs typeface="Montserrat"/>
              <a:sym typeface="Montserrat"/>
            </a:endParaRPr>
          </a:p>
        </p:txBody>
      </p:sp>
      <p:pic>
        <p:nvPicPr>
          <p:cNvPr id="271" name="Google Shape;271;p56"/>
          <p:cNvPicPr preferRelativeResize="0"/>
          <p:nvPr/>
        </p:nvPicPr>
        <p:blipFill rotWithShape="1">
          <a:blip r:embed="rId6">
            <a:alphaModFix/>
          </a:blip>
          <a:srcRect b="0" l="0" r="0" t="0"/>
          <a:stretch/>
        </p:blipFill>
        <p:spPr>
          <a:xfrm>
            <a:off x="2529450" y="4087375"/>
            <a:ext cx="840875" cy="840875"/>
          </a:xfrm>
          <a:prstGeom prst="rect">
            <a:avLst/>
          </a:prstGeom>
          <a:noFill/>
          <a:ln>
            <a:noFill/>
          </a:ln>
        </p:spPr>
      </p:pic>
      <p:pic>
        <p:nvPicPr>
          <p:cNvPr id="272" name="Google Shape;272;p56"/>
          <p:cNvPicPr preferRelativeResize="0"/>
          <p:nvPr/>
        </p:nvPicPr>
        <p:blipFill>
          <a:blip r:embed="rId7">
            <a:alphaModFix/>
          </a:blip>
          <a:stretch>
            <a:fillRect/>
          </a:stretch>
        </p:blipFill>
        <p:spPr>
          <a:xfrm>
            <a:off x="3734675" y="4178350"/>
            <a:ext cx="5173821" cy="750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65"/>
          <p:cNvGrpSpPr/>
          <p:nvPr/>
        </p:nvGrpSpPr>
        <p:grpSpPr>
          <a:xfrm>
            <a:off x="-1" y="119"/>
            <a:ext cx="9144002" cy="597900"/>
            <a:chOff x="-1" y="119"/>
            <a:chExt cx="9144002" cy="597900"/>
          </a:xfrm>
        </p:grpSpPr>
        <p:sp>
          <p:nvSpPr>
            <p:cNvPr id="429" name="Google Shape;429;p65"/>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Predictive performance?</a:t>
              </a:r>
              <a:endParaRPr b="0" i="0" sz="1400" u="none" cap="none" strike="noStrike">
                <a:solidFill>
                  <a:srgbClr val="000000"/>
                </a:solidFill>
                <a:latin typeface="Arial"/>
                <a:ea typeface="Arial"/>
                <a:cs typeface="Arial"/>
                <a:sym typeface="Arial"/>
              </a:endParaRPr>
            </a:p>
          </p:txBody>
        </p:sp>
        <p:cxnSp>
          <p:nvCxnSpPr>
            <p:cNvPr id="430" name="Google Shape;430;p65"/>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31" name="Google Shape;431;p65"/>
          <p:cNvSpPr txBox="1"/>
          <p:nvPr/>
        </p:nvSpPr>
        <p:spPr>
          <a:xfrm>
            <a:off x="2729282" y="1272671"/>
            <a:ext cx="5167500" cy="347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Independent data assessment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Partitioned test data</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Cross-validation</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Bootstrapping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Training data </a:t>
            </a:r>
            <a:r>
              <a:rPr b="0" i="0" lang="en" sz="2000" u="none" cap="none" strike="noStrike">
                <a:solidFill>
                  <a:srgbClr val="000000"/>
                </a:solidFill>
                <a:latin typeface="Arial"/>
                <a:ea typeface="Arial"/>
                <a:cs typeface="Arial"/>
                <a:sym typeface="Arial"/>
              </a:rPr>
              <a:t>sensitivity and specificity</a:t>
            </a:r>
            <a:endParaRPr b="0" i="0" sz="1400" u="none" cap="none" strike="noStrike">
              <a:solidFill>
                <a:srgbClr val="000000"/>
              </a:solidFill>
              <a:latin typeface="Arial"/>
              <a:ea typeface="Arial"/>
              <a:cs typeface="Arial"/>
              <a:sym typeface="Arial"/>
            </a:endParaRPr>
          </a:p>
        </p:txBody>
      </p:sp>
      <p:sp>
        <p:nvSpPr>
          <p:cNvPr id="432" name="Google Shape;432;p65"/>
          <p:cNvSpPr/>
          <p:nvPr/>
        </p:nvSpPr>
        <p:spPr>
          <a:xfrm>
            <a:off x="1164832" y="1147024"/>
            <a:ext cx="581100" cy="3729900"/>
          </a:xfrm>
          <a:prstGeom prst="upDownArrow">
            <a:avLst>
              <a:gd fmla="val 50000" name="adj1"/>
              <a:gd fmla="val 50000" name="adj2"/>
            </a:avLst>
          </a:prstGeom>
          <a:gradFill>
            <a:gsLst>
              <a:gs pos="0">
                <a:srgbClr val="00B0F0"/>
              </a:gs>
              <a:gs pos="74000">
                <a:srgbClr val="FED8A8"/>
              </a:gs>
              <a:gs pos="83000">
                <a:srgbClr val="FFFF00"/>
              </a:gs>
              <a:gs pos="100000">
                <a:srgbClr val="FFE5C5"/>
              </a:gs>
            </a:gsLst>
            <a:lin ang="5400012"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3" name="Google Shape;433;p65"/>
          <p:cNvSpPr txBox="1"/>
          <p:nvPr/>
        </p:nvSpPr>
        <p:spPr>
          <a:xfrm>
            <a:off x="348466" y="4175974"/>
            <a:ext cx="766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Worst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5"/>
          <p:cNvSpPr txBox="1"/>
          <p:nvPr/>
        </p:nvSpPr>
        <p:spPr>
          <a:xfrm>
            <a:off x="625557" y="1382551"/>
            <a:ext cx="4498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pSp>
        <p:nvGrpSpPr>
          <p:cNvPr id="440" name="Google Shape;440;p66"/>
          <p:cNvGrpSpPr/>
          <p:nvPr/>
        </p:nvGrpSpPr>
        <p:grpSpPr>
          <a:xfrm>
            <a:off x="-1" y="119"/>
            <a:ext cx="9144002" cy="597900"/>
            <a:chOff x="-1" y="119"/>
            <a:chExt cx="9144002" cy="597900"/>
          </a:xfrm>
        </p:grpSpPr>
        <p:sp>
          <p:nvSpPr>
            <p:cNvPr id="441" name="Google Shape;441;p66"/>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4: Model evaluation</a:t>
              </a:r>
              <a:endParaRPr b="0" i="0" sz="2400" u="none" cap="none" strike="noStrike">
                <a:solidFill>
                  <a:srgbClr val="FFFFFF"/>
                </a:solidFill>
                <a:latin typeface="Cabin"/>
                <a:ea typeface="Cabin"/>
                <a:cs typeface="Cabin"/>
                <a:sym typeface="Cabin"/>
              </a:endParaRPr>
            </a:p>
          </p:txBody>
        </p:sp>
        <p:cxnSp>
          <p:nvCxnSpPr>
            <p:cNvPr id="442" name="Google Shape;442;p66"/>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43" name="Google Shape;443;p66"/>
          <p:cNvSpPr txBox="1"/>
          <p:nvPr/>
        </p:nvSpPr>
        <p:spPr>
          <a:xfrm>
            <a:off x="198975" y="750425"/>
            <a:ext cx="39597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p>
          <a:p>
            <a:pPr indent="0" lvl="0" marL="0" rtl="0" algn="l">
              <a:spcBef>
                <a:spcPts val="0"/>
              </a:spcBef>
              <a:spcAft>
                <a:spcPts val="0"/>
              </a:spcAft>
              <a:buNone/>
            </a:pPr>
            <a:r>
              <a:rPr lang="en" sz="1700"/>
              <a:t>How to get a threshold to use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How to generate a confusion matrix for training data</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Generate evaluation statistics from confusion matrix for training data</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 sz="1700">
                <a:solidFill>
                  <a:schemeClr val="dk1"/>
                </a:solidFill>
              </a:rPr>
              <a:t>Get independent data</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Repeat with independent data</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pic>
        <p:nvPicPr>
          <p:cNvPr id="444" name="Google Shape;444;p66"/>
          <p:cNvPicPr preferRelativeResize="0"/>
          <p:nvPr/>
        </p:nvPicPr>
        <p:blipFill>
          <a:blip r:embed="rId3">
            <a:alphaModFix/>
          </a:blip>
          <a:stretch>
            <a:fillRect/>
          </a:stretch>
        </p:blipFill>
        <p:spPr>
          <a:xfrm>
            <a:off x="4311075" y="1011956"/>
            <a:ext cx="4680525" cy="31195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grpSp>
        <p:nvGrpSpPr>
          <p:cNvPr id="450" name="Google Shape;450;p67"/>
          <p:cNvGrpSpPr/>
          <p:nvPr/>
        </p:nvGrpSpPr>
        <p:grpSpPr>
          <a:xfrm>
            <a:off x="-1" y="119"/>
            <a:ext cx="9144002" cy="597900"/>
            <a:chOff x="-1" y="119"/>
            <a:chExt cx="9144002" cy="597900"/>
          </a:xfrm>
        </p:grpSpPr>
        <p:sp>
          <p:nvSpPr>
            <p:cNvPr id="451" name="Google Shape;451;p67"/>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4: Model evaluation</a:t>
              </a:r>
              <a:endParaRPr b="0" i="0" sz="2400" u="none" cap="none" strike="noStrike">
                <a:solidFill>
                  <a:srgbClr val="FFFFFF"/>
                </a:solidFill>
                <a:latin typeface="Cabin"/>
                <a:ea typeface="Cabin"/>
                <a:cs typeface="Cabin"/>
                <a:sym typeface="Cabin"/>
              </a:endParaRPr>
            </a:p>
          </p:txBody>
        </p:sp>
        <p:cxnSp>
          <p:nvCxnSpPr>
            <p:cNvPr id="452" name="Google Shape;452;p67"/>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53" name="Google Shape;453;p67"/>
          <p:cNvSpPr txBox="1"/>
          <p:nvPr/>
        </p:nvSpPr>
        <p:spPr>
          <a:xfrm>
            <a:off x="198975" y="750425"/>
            <a:ext cx="8685300" cy="484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t>LiPe_mod_new &lt;- gbm.step(data = LiPe_preds3, gbm.x = brt_drops$pred.list[[2]], gbm.y = 3, family = "bernoulli", tree.complexity = 3, learning.rate = 0.01, bag.fraction = 0.75)</a:t>
            </a:r>
            <a:endParaRPr sz="1700"/>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None/>
            </a:pPr>
            <a:r>
              <a:rPr lang="en" sz="1700"/>
              <a:t>xy.sp_1s&lt;-SpatialPoints(xy_1s)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xy.sp_0s&lt;-SpatialPoints(xy_0s)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LiPe_preds_brt_new &lt;- LiPe_predictors[[which(c(TRUE,TRUE,TRUE,TRUE,FALSE,FALSE))]]</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 sz="1700"/>
              <a:t>brt_pred &lt;- predict(LiPe_preds_brt_new,LiPe_mod_new,type="link") # note we usually use type link, but the evaluate function is based on the "link" scale</a:t>
            </a:r>
            <a:endParaRPr sz="1700"/>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Clr>
                <a:schemeClr val="dk1"/>
              </a:buClr>
              <a:buSzPts val="1100"/>
              <a:buFont typeface="Arial"/>
              <a:buNone/>
            </a:pPr>
            <a:r>
              <a:rPr lang="en" sz="1700"/>
              <a:t>brt_eval_training &lt;- dismo::evaluate(xy.sp_1s, xy.sp_0s, LiPe_mod_new, LiPe_preds_brt_new)</a:t>
            </a:r>
            <a:endParaRPr sz="1700"/>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pSp>
        <p:nvGrpSpPr>
          <p:cNvPr id="459" name="Google Shape;459;p68"/>
          <p:cNvGrpSpPr/>
          <p:nvPr/>
        </p:nvGrpSpPr>
        <p:grpSpPr>
          <a:xfrm>
            <a:off x="-1" y="119"/>
            <a:ext cx="9144002" cy="597900"/>
            <a:chOff x="-1" y="119"/>
            <a:chExt cx="9144002" cy="597900"/>
          </a:xfrm>
        </p:grpSpPr>
        <p:sp>
          <p:nvSpPr>
            <p:cNvPr id="460" name="Google Shape;460;p68"/>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4: Model evaluation</a:t>
              </a:r>
              <a:endParaRPr b="0" i="0" sz="2400" u="none" cap="none" strike="noStrike">
                <a:solidFill>
                  <a:srgbClr val="FFFFFF"/>
                </a:solidFill>
                <a:latin typeface="Cabin"/>
                <a:ea typeface="Cabin"/>
                <a:cs typeface="Cabin"/>
                <a:sym typeface="Cabin"/>
              </a:endParaRPr>
            </a:p>
          </p:txBody>
        </p:sp>
        <p:cxnSp>
          <p:nvCxnSpPr>
            <p:cNvPr id="461" name="Google Shape;461;p68"/>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62" name="Google Shape;462;p68"/>
          <p:cNvSpPr txBox="1"/>
          <p:nvPr/>
        </p:nvSpPr>
        <p:spPr>
          <a:xfrm>
            <a:off x="198975" y="750425"/>
            <a:ext cx="87486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thresh_brt &lt;- threshold(brt_eval_training,stat = "kappa")</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thresh_brt2 &lt;- threshold(brt_eval_training,stat = "spec_sens")</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 sz="1700"/>
              <a:t>m &lt;- c(-5, thresh_brt, 0,  thresh_brt, 2.1, 1)</a:t>
            </a:r>
            <a:endParaRPr sz="1700"/>
          </a:p>
          <a:p>
            <a:pPr indent="0" lvl="0" marL="0" rtl="0" algn="l">
              <a:spcBef>
                <a:spcPts val="0"/>
              </a:spcBef>
              <a:spcAft>
                <a:spcPts val="0"/>
              </a:spcAft>
              <a:buClr>
                <a:schemeClr val="dk1"/>
              </a:buClr>
              <a:buSzPts val="1100"/>
              <a:buFont typeface="Arial"/>
              <a:buNone/>
            </a:pPr>
            <a:r>
              <a:rPr lang="en" sz="1700"/>
              <a:t>reclass &lt;- matrix(m, ncol= 3, byrow= TRUE)</a:t>
            </a:r>
            <a:endParaRPr sz="1700"/>
          </a:p>
          <a:p>
            <a:pPr indent="0" lvl="0" marL="0" rtl="0" algn="l">
              <a:spcBef>
                <a:spcPts val="0"/>
              </a:spcBef>
              <a:spcAft>
                <a:spcPts val="0"/>
              </a:spcAft>
              <a:buClr>
                <a:schemeClr val="dk1"/>
              </a:buClr>
              <a:buSzPts val="1100"/>
              <a:buFont typeface="Arial"/>
              <a:buNone/>
            </a:pPr>
            <a:r>
              <a:rPr lang="en" sz="1700"/>
              <a:t>rc_brt &lt;- reclassify(brt_pred, reclass)</a:t>
            </a:r>
            <a:endParaRPr sz="1700"/>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Clr>
                <a:schemeClr val="dk1"/>
              </a:buClr>
              <a:buSzPts val="1100"/>
              <a:buFont typeface="Arial"/>
              <a:buNone/>
            </a:pPr>
            <a:r>
              <a:rPr lang="en" sz="1700"/>
              <a:t>plot(rc_brt)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brt_eval_training</a:t>
            </a:r>
            <a:endParaRPr sz="1700"/>
          </a:p>
          <a:p>
            <a:pPr indent="0" lvl="0" marL="0" rtl="0" algn="l">
              <a:spcBef>
                <a:spcPts val="0"/>
              </a:spcBef>
              <a:spcAft>
                <a:spcPts val="0"/>
              </a:spcAft>
              <a:buClr>
                <a:schemeClr val="dk1"/>
              </a:buClr>
              <a:buSzPts val="1100"/>
              <a:buFont typeface="Arial"/>
              <a:buNone/>
            </a:pPr>
            <a:r>
              <a:rPr lang="en" sz="1700"/>
              <a:t>x_s&lt;- LiPe_preds3$Long</a:t>
            </a:r>
            <a:endParaRPr sz="1700"/>
          </a:p>
          <a:p>
            <a:pPr indent="0" lvl="0" marL="0" rtl="0" algn="l">
              <a:spcBef>
                <a:spcPts val="0"/>
              </a:spcBef>
              <a:spcAft>
                <a:spcPts val="0"/>
              </a:spcAft>
              <a:buClr>
                <a:schemeClr val="dk1"/>
              </a:buClr>
              <a:buSzPts val="1100"/>
              <a:buFont typeface="Arial"/>
              <a:buNone/>
            </a:pPr>
            <a:r>
              <a:rPr lang="en" sz="1700"/>
              <a:t>y_s&lt;-LiPe_preds3$Lat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xy.sp_s&lt;-SpatialPoints(xy_s)</a:t>
            </a:r>
            <a:endParaRPr sz="1700"/>
          </a:p>
          <a:p>
            <a:pPr indent="0" lvl="0" marL="0" rtl="0" algn="l">
              <a:spcBef>
                <a:spcPts val="0"/>
              </a:spcBef>
              <a:spcAft>
                <a:spcPts val="0"/>
              </a:spcAft>
              <a:buNone/>
            </a:pPr>
            <a:r>
              <a:rPr lang="en" sz="1700"/>
              <a:t>predicted &lt;- raster::extract(rc_brt,xy.sp_s)</a:t>
            </a:r>
            <a:endParaRPr sz="1700"/>
          </a:p>
          <a:p>
            <a:pPr indent="0" lvl="0" marL="0" rtl="0" algn="l">
              <a:spcBef>
                <a:spcPts val="0"/>
              </a:spcBef>
              <a:spcAft>
                <a:spcPts val="0"/>
              </a:spcAft>
              <a:buNone/>
            </a:pPr>
            <a:r>
              <a:t/>
            </a:r>
            <a:endParaRPr/>
          </a:p>
        </p:txBody>
      </p:sp>
      <p:pic>
        <p:nvPicPr>
          <p:cNvPr id="463" name="Google Shape;463;p68"/>
          <p:cNvPicPr preferRelativeResize="0"/>
          <p:nvPr/>
        </p:nvPicPr>
        <p:blipFill>
          <a:blip r:embed="rId3">
            <a:alphaModFix/>
          </a:blip>
          <a:stretch>
            <a:fillRect/>
          </a:stretch>
        </p:blipFill>
        <p:spPr>
          <a:xfrm>
            <a:off x="5109325" y="2377025"/>
            <a:ext cx="3745001" cy="2241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grpSp>
        <p:nvGrpSpPr>
          <p:cNvPr id="469" name="Google Shape;469;p69"/>
          <p:cNvGrpSpPr/>
          <p:nvPr/>
        </p:nvGrpSpPr>
        <p:grpSpPr>
          <a:xfrm>
            <a:off x="-1" y="119"/>
            <a:ext cx="9144002" cy="597900"/>
            <a:chOff x="-1" y="119"/>
            <a:chExt cx="9144002" cy="597900"/>
          </a:xfrm>
        </p:grpSpPr>
        <p:sp>
          <p:nvSpPr>
            <p:cNvPr id="470" name="Google Shape;470;p69"/>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4: Model evaluation</a:t>
              </a:r>
              <a:endParaRPr b="0" i="0" sz="2400" u="none" cap="none" strike="noStrike">
                <a:solidFill>
                  <a:srgbClr val="FFFFFF"/>
                </a:solidFill>
                <a:latin typeface="Cabin"/>
                <a:ea typeface="Cabin"/>
                <a:cs typeface="Cabin"/>
                <a:sym typeface="Cabin"/>
              </a:endParaRPr>
            </a:p>
          </p:txBody>
        </p:sp>
        <p:cxnSp>
          <p:nvCxnSpPr>
            <p:cNvPr id="471" name="Google Shape;471;p69"/>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72" name="Google Shape;472;p69"/>
          <p:cNvSpPr txBox="1"/>
          <p:nvPr/>
        </p:nvSpPr>
        <p:spPr>
          <a:xfrm>
            <a:off x="198975" y="750425"/>
            <a:ext cx="86346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test1 &lt;- as.data.frame(cbind(predicted = predicted, reference = LiPe_preds3$pres))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test1$reference &lt;- factor(test1$reference, levels = c("1","0"))</a:t>
            </a:r>
            <a:endParaRPr/>
          </a:p>
          <a:p>
            <a:pPr indent="0" lvl="0" marL="0" rtl="0" algn="l">
              <a:spcBef>
                <a:spcPts val="0"/>
              </a:spcBef>
              <a:spcAft>
                <a:spcPts val="0"/>
              </a:spcAft>
              <a:buNone/>
            </a:pPr>
            <a:r>
              <a:rPr lang="en"/>
              <a:t>test1$predicted &lt;- factor(test1$predicted, levels = c("1","0"))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conf_matrix &lt;- confusionMatrix(test1$predicted,test1$reference)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conf_matrix$table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TP &lt;- conf_matrix$table[1,1]</a:t>
            </a:r>
            <a:endParaRPr/>
          </a:p>
          <a:p>
            <a:pPr indent="0" lvl="0" marL="0" rtl="0" algn="l">
              <a:spcBef>
                <a:spcPts val="0"/>
              </a:spcBef>
              <a:spcAft>
                <a:spcPts val="0"/>
              </a:spcAft>
              <a:buNone/>
            </a:pPr>
            <a:r>
              <a:rPr lang="en"/>
              <a:t>FP &lt;- conf_matrix$table[1,2]</a:t>
            </a:r>
            <a:endParaRPr/>
          </a:p>
          <a:p>
            <a:pPr indent="0" lvl="0" marL="0" rtl="0" algn="l">
              <a:spcBef>
                <a:spcPts val="0"/>
              </a:spcBef>
              <a:spcAft>
                <a:spcPts val="0"/>
              </a:spcAft>
              <a:buNone/>
            </a:pPr>
            <a:r>
              <a:rPr lang="en"/>
              <a:t>FN &lt;- conf_matrix$table[2,1]</a:t>
            </a:r>
            <a:endParaRPr/>
          </a:p>
          <a:p>
            <a:pPr indent="0" lvl="0" marL="0" rtl="0" algn="l">
              <a:spcBef>
                <a:spcPts val="0"/>
              </a:spcBef>
              <a:spcAft>
                <a:spcPts val="0"/>
              </a:spcAft>
              <a:buNone/>
            </a:pPr>
            <a:r>
              <a:rPr lang="en"/>
              <a:t>TN &lt;- conf_matrix$table[2,2]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FPR &lt;- FP/(FP + TN)</a:t>
            </a:r>
            <a:endParaRPr/>
          </a:p>
          <a:p>
            <a:pPr indent="0" lvl="0" marL="0" rtl="0" algn="l">
              <a:spcBef>
                <a:spcPts val="0"/>
              </a:spcBef>
              <a:spcAft>
                <a:spcPts val="0"/>
              </a:spcAft>
              <a:buNone/>
            </a:pPr>
            <a:r>
              <a:rPr lang="en"/>
              <a:t>FNR &lt;- FN/(FN + TP)</a:t>
            </a:r>
            <a:endParaRPr/>
          </a:p>
          <a:p>
            <a:pPr indent="0" lvl="0" marL="0" rtl="0" algn="l">
              <a:spcBef>
                <a:spcPts val="0"/>
              </a:spcBef>
              <a:spcAft>
                <a:spcPts val="0"/>
              </a:spcAft>
              <a:buNone/>
            </a:pPr>
            <a:r>
              <a:rPr lang="en"/>
              <a:t>TPR &lt;- TP/(TP + FN)</a:t>
            </a:r>
            <a:endParaRPr/>
          </a:p>
          <a:p>
            <a:pPr indent="0" lvl="0" marL="0" rtl="0" algn="l">
              <a:spcBef>
                <a:spcPts val="0"/>
              </a:spcBef>
              <a:spcAft>
                <a:spcPts val="0"/>
              </a:spcAft>
              <a:buNone/>
            </a:pPr>
            <a:r>
              <a:rPr lang="en"/>
              <a:t>TNR &lt;- TN/(TN + FP)</a:t>
            </a:r>
            <a:endParaRPr/>
          </a:p>
          <a:p>
            <a:pPr indent="0" lvl="0" marL="0" rtl="0" algn="l">
              <a:spcBef>
                <a:spcPts val="0"/>
              </a:spcBef>
              <a:spcAft>
                <a:spcPts val="0"/>
              </a:spcAft>
              <a:buClr>
                <a:schemeClr val="dk1"/>
              </a:buClr>
              <a:buSzPts val="1100"/>
              <a:buFont typeface="Arial"/>
              <a:buNone/>
            </a:pPr>
            <a:r>
              <a:t/>
            </a:r>
            <a:endParaRPr/>
          </a:p>
        </p:txBody>
      </p:sp>
      <p:pic>
        <p:nvPicPr>
          <p:cNvPr id="473" name="Google Shape;473;p69"/>
          <p:cNvPicPr preferRelativeResize="0"/>
          <p:nvPr/>
        </p:nvPicPr>
        <p:blipFill>
          <a:blip r:embed="rId3">
            <a:alphaModFix/>
          </a:blip>
          <a:stretch>
            <a:fillRect/>
          </a:stretch>
        </p:blipFill>
        <p:spPr>
          <a:xfrm>
            <a:off x="3918000" y="2362515"/>
            <a:ext cx="3941700" cy="182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pSp>
        <p:nvGrpSpPr>
          <p:cNvPr id="479" name="Google Shape;479;p70"/>
          <p:cNvGrpSpPr/>
          <p:nvPr/>
        </p:nvGrpSpPr>
        <p:grpSpPr>
          <a:xfrm>
            <a:off x="-1" y="119"/>
            <a:ext cx="9144002" cy="597900"/>
            <a:chOff x="-1" y="119"/>
            <a:chExt cx="9144002" cy="597900"/>
          </a:xfrm>
        </p:grpSpPr>
        <p:sp>
          <p:nvSpPr>
            <p:cNvPr id="480" name="Google Shape;480;p70"/>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4: Model evaluation</a:t>
              </a:r>
              <a:endParaRPr b="0" i="0" sz="2400" u="none" cap="none" strike="noStrike">
                <a:solidFill>
                  <a:srgbClr val="FFFFFF"/>
                </a:solidFill>
                <a:latin typeface="Cabin"/>
                <a:ea typeface="Cabin"/>
                <a:cs typeface="Cabin"/>
                <a:sym typeface="Cabin"/>
              </a:endParaRPr>
            </a:p>
          </p:txBody>
        </p:sp>
        <p:cxnSp>
          <p:nvCxnSpPr>
            <p:cNvPr id="481" name="Google Shape;481;p70"/>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82" name="Google Shape;482;p70"/>
          <p:cNvSpPr txBox="1"/>
          <p:nvPr/>
        </p:nvSpPr>
        <p:spPr>
          <a:xfrm>
            <a:off x="198975" y="750425"/>
            <a:ext cx="85083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TSS &lt;- TPR + TNR - 1 </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 sz="1700"/>
              <a:t>Precision &lt;- TP / (TP + FP)</a:t>
            </a:r>
            <a:endParaRPr sz="1700"/>
          </a:p>
          <a:p>
            <a:pPr indent="0" lvl="0" marL="0" rtl="0" algn="l">
              <a:spcBef>
                <a:spcPts val="0"/>
              </a:spcBef>
              <a:spcAft>
                <a:spcPts val="0"/>
              </a:spcAft>
              <a:buClr>
                <a:schemeClr val="dk1"/>
              </a:buClr>
              <a:buSzPts val="1100"/>
              <a:buFont typeface="Arial"/>
              <a:buNone/>
            </a:pPr>
            <a:r>
              <a:rPr lang="en" sz="1700"/>
              <a:t>Recall &lt;- TP / (TP + FN)</a:t>
            </a:r>
            <a:endParaRPr sz="1700"/>
          </a:p>
          <a:p>
            <a:pPr indent="0" lvl="0" marL="0" rtl="0" algn="l">
              <a:spcBef>
                <a:spcPts val="0"/>
              </a:spcBef>
              <a:spcAft>
                <a:spcPts val="0"/>
              </a:spcAft>
              <a:buClr>
                <a:schemeClr val="dk1"/>
              </a:buClr>
              <a:buSzPts val="1100"/>
              <a:buFont typeface="Arial"/>
              <a:buNone/>
            </a:pPr>
            <a:r>
              <a:rPr lang="en" sz="1700"/>
              <a:t>F1 &lt;- (2*Precision*Recall)/(Precision+Recall)</a:t>
            </a:r>
            <a:endParaRPr sz="1700"/>
          </a:p>
          <a:p>
            <a:pPr indent="0" lvl="0" marL="0" rtl="0" algn="l">
              <a:spcBef>
                <a:spcPts val="0"/>
              </a:spcBef>
              <a:spcAft>
                <a:spcPts val="0"/>
              </a:spcAft>
              <a:buNone/>
            </a:pPr>
            <a:r>
              <a:rPr lang="en" sz="1700"/>
              <a:t>  # or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a:t>F1 &lt;- TP /(TP + 0.5*(FP + FN))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Training data</a:t>
            </a:r>
            <a:r>
              <a:rPr lang="en"/>
              <a:t>:  F1 = 0.79; TSS = 0.43</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Independent data: </a:t>
            </a:r>
            <a:r>
              <a:rPr lang="en"/>
              <a:t> F1 = 0.79;  TSS = 0.43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p71"/>
          <p:cNvGrpSpPr/>
          <p:nvPr/>
        </p:nvGrpSpPr>
        <p:grpSpPr>
          <a:xfrm>
            <a:off x="-1" y="119"/>
            <a:ext cx="9144002" cy="597900"/>
            <a:chOff x="-1" y="119"/>
            <a:chExt cx="9144002" cy="597900"/>
          </a:xfrm>
        </p:grpSpPr>
        <p:sp>
          <p:nvSpPr>
            <p:cNvPr id="489" name="Google Shape;489;p71"/>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4: Model evaluation</a:t>
              </a:r>
              <a:endParaRPr b="0" i="0" sz="2400" u="none" cap="none" strike="noStrike">
                <a:solidFill>
                  <a:srgbClr val="FFFFFF"/>
                </a:solidFill>
                <a:latin typeface="Cabin"/>
                <a:ea typeface="Cabin"/>
                <a:cs typeface="Cabin"/>
                <a:sym typeface="Cabin"/>
              </a:endParaRPr>
            </a:p>
          </p:txBody>
        </p:sp>
        <p:cxnSp>
          <p:nvCxnSpPr>
            <p:cNvPr id="490" name="Google Shape;490;p71"/>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91" name="Google Shape;491;p71"/>
          <p:cNvSpPr txBox="1"/>
          <p:nvPr/>
        </p:nvSpPr>
        <p:spPr>
          <a:xfrm>
            <a:off x="198975" y="750425"/>
            <a:ext cx="39597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pic>
        <p:nvPicPr>
          <p:cNvPr id="492" name="Google Shape;492;p71"/>
          <p:cNvPicPr preferRelativeResize="0"/>
          <p:nvPr/>
        </p:nvPicPr>
        <p:blipFill rotWithShape="1">
          <a:blip r:embed="rId3">
            <a:alphaModFix/>
          </a:blip>
          <a:srcRect b="66774" l="-1409" r="77023" t="4222"/>
          <a:stretch/>
        </p:blipFill>
        <p:spPr>
          <a:xfrm>
            <a:off x="799013" y="732088"/>
            <a:ext cx="2759625" cy="2197950"/>
          </a:xfrm>
          <a:prstGeom prst="rect">
            <a:avLst/>
          </a:prstGeom>
          <a:noFill/>
          <a:ln>
            <a:noFill/>
          </a:ln>
        </p:spPr>
      </p:pic>
      <p:pic>
        <p:nvPicPr>
          <p:cNvPr id="493" name="Google Shape;493;p71"/>
          <p:cNvPicPr preferRelativeResize="0"/>
          <p:nvPr/>
        </p:nvPicPr>
        <p:blipFill>
          <a:blip r:embed="rId4">
            <a:alphaModFix/>
          </a:blip>
          <a:stretch>
            <a:fillRect/>
          </a:stretch>
        </p:blipFill>
        <p:spPr>
          <a:xfrm>
            <a:off x="3714400" y="598025"/>
            <a:ext cx="2197925" cy="2197925"/>
          </a:xfrm>
          <a:prstGeom prst="rect">
            <a:avLst/>
          </a:prstGeom>
          <a:noFill/>
          <a:ln>
            <a:noFill/>
          </a:ln>
        </p:spPr>
      </p:pic>
      <p:pic>
        <p:nvPicPr>
          <p:cNvPr id="494" name="Google Shape;494;p71"/>
          <p:cNvPicPr preferRelativeResize="0"/>
          <p:nvPr/>
        </p:nvPicPr>
        <p:blipFill>
          <a:blip r:embed="rId5">
            <a:alphaModFix/>
          </a:blip>
          <a:stretch>
            <a:fillRect/>
          </a:stretch>
        </p:blipFill>
        <p:spPr>
          <a:xfrm>
            <a:off x="1340500" y="3064102"/>
            <a:ext cx="3399175" cy="2003099"/>
          </a:xfrm>
          <a:prstGeom prst="rect">
            <a:avLst/>
          </a:prstGeom>
          <a:noFill/>
          <a:ln>
            <a:noFill/>
          </a:ln>
        </p:spPr>
      </p:pic>
      <p:pic>
        <p:nvPicPr>
          <p:cNvPr id="495" name="Google Shape;495;p71"/>
          <p:cNvPicPr preferRelativeResize="0"/>
          <p:nvPr/>
        </p:nvPicPr>
        <p:blipFill>
          <a:blip r:embed="rId6">
            <a:alphaModFix/>
          </a:blip>
          <a:stretch>
            <a:fillRect/>
          </a:stretch>
        </p:blipFill>
        <p:spPr>
          <a:xfrm>
            <a:off x="5214700" y="3064100"/>
            <a:ext cx="3107049" cy="1806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2"/>
          <p:cNvSpPr txBox="1"/>
          <p:nvPr/>
        </p:nvSpPr>
        <p:spPr>
          <a:xfrm>
            <a:off x="4705000" y="4065025"/>
            <a:ext cx="425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Hao, T., Elith, J., Lahoz‐Monfort, J. J., &amp; Guillera‐Arroita, G. (2020). Testing whether ensemble modelling is advantageous for maximising predictive performance of species distribution models. </a:t>
            </a:r>
            <a:r>
              <a:rPr b="1" i="1" lang="en" sz="1100">
                <a:solidFill>
                  <a:schemeClr val="dk1"/>
                </a:solidFill>
              </a:rPr>
              <a:t>Ecography</a:t>
            </a:r>
            <a:r>
              <a:rPr b="1" lang="en" sz="1100">
                <a:solidFill>
                  <a:schemeClr val="dk1"/>
                </a:solidFill>
              </a:rPr>
              <a:t>, </a:t>
            </a:r>
            <a:r>
              <a:rPr b="1" i="1" lang="en" sz="1100">
                <a:solidFill>
                  <a:schemeClr val="dk1"/>
                </a:solidFill>
              </a:rPr>
              <a:t>43</a:t>
            </a:r>
            <a:r>
              <a:rPr b="1" lang="en" sz="1100">
                <a:solidFill>
                  <a:schemeClr val="dk1"/>
                </a:solidFill>
              </a:rPr>
              <a:t>(4),</a:t>
            </a:r>
            <a:r>
              <a:rPr lang="en" sz="1100">
                <a:solidFill>
                  <a:schemeClr val="dk1"/>
                </a:solidFill>
              </a:rPr>
              <a:t> 549-558.</a:t>
            </a:r>
            <a:endParaRPr sz="1100">
              <a:solidFill>
                <a:schemeClr val="dk1"/>
              </a:solidFill>
            </a:endParaRPr>
          </a:p>
        </p:txBody>
      </p:sp>
      <p:sp>
        <p:nvSpPr>
          <p:cNvPr id="501" name="Google Shape;501;p72"/>
          <p:cNvSpPr txBox="1"/>
          <p:nvPr/>
        </p:nvSpPr>
        <p:spPr>
          <a:xfrm>
            <a:off x="4787950" y="35791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https://doi.org/10.1111/ecog.04890</a:t>
            </a:r>
            <a:endParaRPr sz="1100" u="sng">
              <a:solidFill>
                <a:schemeClr val="hlink"/>
              </a:solidFill>
            </a:endParaRPr>
          </a:p>
        </p:txBody>
      </p:sp>
      <p:pic>
        <p:nvPicPr>
          <p:cNvPr id="502" name="Google Shape;502;p72"/>
          <p:cNvPicPr preferRelativeResize="0"/>
          <p:nvPr/>
        </p:nvPicPr>
        <p:blipFill>
          <a:blip r:embed="rId4">
            <a:alphaModFix/>
          </a:blip>
          <a:stretch>
            <a:fillRect/>
          </a:stretch>
        </p:blipFill>
        <p:spPr>
          <a:xfrm>
            <a:off x="1417700" y="140325"/>
            <a:ext cx="6267450" cy="3162300"/>
          </a:xfrm>
          <a:prstGeom prst="rect">
            <a:avLst/>
          </a:prstGeom>
          <a:noFill/>
          <a:ln>
            <a:noFill/>
          </a:ln>
        </p:spPr>
      </p:pic>
      <p:pic>
        <p:nvPicPr>
          <p:cNvPr id="503" name="Google Shape;503;p72"/>
          <p:cNvPicPr preferRelativeResize="0"/>
          <p:nvPr/>
        </p:nvPicPr>
        <p:blipFill>
          <a:blip r:embed="rId5">
            <a:alphaModFix/>
          </a:blip>
          <a:stretch>
            <a:fillRect/>
          </a:stretch>
        </p:blipFill>
        <p:spPr>
          <a:xfrm>
            <a:off x="427342" y="3302619"/>
            <a:ext cx="2999999" cy="170520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grpSp>
        <p:nvGrpSpPr>
          <p:cNvPr id="509" name="Google Shape;509;p73"/>
          <p:cNvGrpSpPr/>
          <p:nvPr/>
        </p:nvGrpSpPr>
        <p:grpSpPr>
          <a:xfrm>
            <a:off x="-1" y="119"/>
            <a:ext cx="9144002" cy="597900"/>
            <a:chOff x="-1" y="119"/>
            <a:chExt cx="9144002" cy="597900"/>
          </a:xfrm>
        </p:grpSpPr>
        <p:sp>
          <p:nvSpPr>
            <p:cNvPr id="510" name="Google Shape;510;p73"/>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Does available data match your question?</a:t>
              </a:r>
              <a:endParaRPr b="0" i="0" sz="1400" u="none" cap="none" strike="noStrike">
                <a:solidFill>
                  <a:srgbClr val="000000"/>
                </a:solidFill>
                <a:latin typeface="Arial"/>
                <a:ea typeface="Arial"/>
                <a:cs typeface="Arial"/>
                <a:sym typeface="Arial"/>
              </a:endParaRPr>
            </a:p>
          </p:txBody>
        </p:sp>
        <p:cxnSp>
          <p:nvCxnSpPr>
            <p:cNvPr id="511" name="Google Shape;511;p73"/>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12" name="Google Shape;512;p73"/>
          <p:cNvSpPr txBox="1"/>
          <p:nvPr/>
        </p:nvSpPr>
        <p:spPr>
          <a:xfrm>
            <a:off x="2177265" y="1147024"/>
            <a:ext cx="66690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Systematic </a:t>
            </a:r>
            <a:r>
              <a:rPr b="0" i="0" lang="en" sz="2000" u="none" cap="none" strike="noStrike">
                <a:solidFill>
                  <a:srgbClr val="000000"/>
                </a:solidFill>
                <a:latin typeface="Arial"/>
                <a:ea typeface="Arial"/>
                <a:cs typeface="Arial"/>
                <a:sym typeface="Arial"/>
              </a:rPr>
              <a:t>sampling with same method in each locations, a well defined sampling protocol and zeros are recorded when a species is not detected.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Structured</a:t>
            </a:r>
            <a:r>
              <a:rPr b="0" i="0" lang="en" sz="2000" u="none" cap="none" strike="noStrike">
                <a:solidFill>
                  <a:srgbClr val="000000"/>
                </a:solidFill>
                <a:latin typeface="Arial"/>
                <a:ea typeface="Arial"/>
                <a:cs typeface="Arial"/>
                <a:sym typeface="Arial"/>
              </a:rPr>
              <a:t> monitoring where zeros and sampling effort can be inferred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Unstructured</a:t>
            </a:r>
            <a:r>
              <a:rPr b="0" i="0" lang="en" sz="2000" u="none" cap="none" strike="noStrike">
                <a:solidFill>
                  <a:srgbClr val="000000"/>
                </a:solidFill>
                <a:latin typeface="Arial"/>
                <a:ea typeface="Arial"/>
                <a:cs typeface="Arial"/>
                <a:sym typeface="Arial"/>
              </a:rPr>
              <a:t> monitoring where zeros and possibly sampling effort can be inferred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Opportunistic</a:t>
            </a:r>
            <a:r>
              <a:rPr b="0" i="0" lang="en" sz="2000" u="none" cap="none" strike="noStrike">
                <a:solidFill>
                  <a:srgbClr val="000000"/>
                </a:solidFill>
                <a:latin typeface="Arial"/>
                <a:ea typeface="Arial"/>
                <a:cs typeface="Arial"/>
                <a:sym typeface="Arial"/>
              </a:rPr>
              <a:t> data where method and sampling are largely unknown</a:t>
            </a:r>
            <a:endParaRPr b="0" i="0" sz="1400" u="none" cap="none" strike="noStrike">
              <a:solidFill>
                <a:srgbClr val="000000"/>
              </a:solidFill>
              <a:latin typeface="Arial"/>
              <a:ea typeface="Arial"/>
              <a:cs typeface="Arial"/>
              <a:sym typeface="Arial"/>
            </a:endParaRPr>
          </a:p>
        </p:txBody>
      </p:sp>
      <p:sp>
        <p:nvSpPr>
          <p:cNvPr id="513" name="Google Shape;513;p73"/>
          <p:cNvSpPr/>
          <p:nvPr/>
        </p:nvSpPr>
        <p:spPr>
          <a:xfrm>
            <a:off x="1164832" y="1147024"/>
            <a:ext cx="581100" cy="3729900"/>
          </a:xfrm>
          <a:prstGeom prst="upDownArrow">
            <a:avLst>
              <a:gd fmla="val 50000" name="adj1"/>
              <a:gd fmla="val 50000" name="adj2"/>
            </a:avLst>
          </a:prstGeom>
          <a:gradFill>
            <a:gsLst>
              <a:gs pos="0">
                <a:srgbClr val="00B0F0"/>
              </a:gs>
              <a:gs pos="74000">
                <a:srgbClr val="FED8A8"/>
              </a:gs>
              <a:gs pos="83000">
                <a:srgbClr val="FFFF00"/>
              </a:gs>
              <a:gs pos="100000">
                <a:srgbClr val="FFE5C5"/>
              </a:gs>
            </a:gsLst>
            <a:lin ang="5400012"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4" name="Google Shape;514;p73"/>
          <p:cNvSpPr txBox="1"/>
          <p:nvPr/>
        </p:nvSpPr>
        <p:spPr>
          <a:xfrm>
            <a:off x="348466" y="4175974"/>
            <a:ext cx="766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Worst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73"/>
          <p:cNvSpPr txBox="1"/>
          <p:nvPr/>
        </p:nvSpPr>
        <p:spPr>
          <a:xfrm>
            <a:off x="625557" y="1382551"/>
            <a:ext cx="4498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4"/>
          <p:cNvSpPr txBox="1"/>
          <p:nvPr/>
        </p:nvSpPr>
        <p:spPr>
          <a:xfrm>
            <a:off x="76200" y="114850"/>
            <a:ext cx="9003000" cy="786000"/>
          </a:xfrm>
          <a:prstGeom prst="rect">
            <a:avLst/>
          </a:prstGeom>
          <a:noFill/>
          <a:ln>
            <a:noFill/>
          </a:ln>
        </p:spPr>
        <p:txBody>
          <a:bodyPr anchorCtr="0" anchor="ctr" bIns="91425" lIns="91425" spcFirstLastPara="1" rIns="91425" wrap="square" tIns="91425">
            <a:noAutofit/>
          </a:bodyPr>
          <a:lstStyle/>
          <a:p>
            <a:pPr indent="0" lvl="0" marL="0" rtl="0" algn="l">
              <a:lnSpc>
                <a:spcPct val="125000"/>
              </a:lnSpc>
              <a:spcBef>
                <a:spcPts val="2400"/>
              </a:spcBef>
              <a:spcAft>
                <a:spcPts val="600"/>
              </a:spcAft>
              <a:buNone/>
            </a:pPr>
            <a:r>
              <a:rPr lang="en" sz="2800"/>
              <a:t>Lots of data from many sources</a:t>
            </a:r>
            <a:br>
              <a:rPr lang="en" sz="2200"/>
            </a:br>
            <a:endParaRPr sz="2200"/>
          </a:p>
        </p:txBody>
      </p:sp>
      <p:sp>
        <p:nvSpPr>
          <p:cNvPr id="522" name="Google Shape;522;p74"/>
          <p:cNvSpPr/>
          <p:nvPr/>
        </p:nvSpPr>
        <p:spPr>
          <a:xfrm>
            <a:off x="-68700" y="0"/>
            <a:ext cx="9212699" cy="790421"/>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23" name="Google Shape;523;p74"/>
          <p:cNvSpPr txBox="1"/>
          <p:nvPr>
            <p:ph idx="4294967295" type="title"/>
          </p:nvPr>
        </p:nvSpPr>
        <p:spPr>
          <a:xfrm>
            <a:off x="161125" y="36475"/>
            <a:ext cx="6475800" cy="750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500">
                <a:solidFill>
                  <a:srgbClr val="FFFFFF"/>
                </a:solidFill>
                <a:latin typeface="Montserrat SemiBold"/>
                <a:ea typeface="Montserrat SemiBold"/>
                <a:cs typeface="Montserrat SemiBold"/>
                <a:sym typeface="Montserrat SemiBold"/>
              </a:rPr>
              <a:t>Visualisation of uncertainty</a:t>
            </a:r>
            <a:endParaRPr sz="2600">
              <a:solidFill>
                <a:srgbClr val="FFFFFF"/>
              </a:solidFill>
              <a:latin typeface="Montserrat SemiBold"/>
              <a:ea typeface="Montserrat SemiBold"/>
              <a:cs typeface="Montserrat SemiBold"/>
              <a:sym typeface="Montserrat SemiBold"/>
            </a:endParaRPr>
          </a:p>
        </p:txBody>
      </p:sp>
      <p:sp>
        <p:nvSpPr>
          <p:cNvPr id="524" name="Google Shape;524;p74"/>
          <p:cNvSpPr/>
          <p:nvPr/>
        </p:nvSpPr>
        <p:spPr>
          <a:xfrm>
            <a:off x="6755533" y="244675"/>
            <a:ext cx="2062500" cy="31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525" name="Google Shape;525;p74"/>
          <p:cNvPicPr preferRelativeResize="0"/>
          <p:nvPr/>
        </p:nvPicPr>
        <p:blipFill>
          <a:blip r:embed="rId4">
            <a:alphaModFix/>
          </a:blip>
          <a:stretch>
            <a:fillRect/>
          </a:stretch>
        </p:blipFill>
        <p:spPr>
          <a:xfrm>
            <a:off x="76200" y="838837"/>
            <a:ext cx="1340213" cy="1924051"/>
          </a:xfrm>
          <a:prstGeom prst="rect">
            <a:avLst/>
          </a:prstGeom>
          <a:noFill/>
          <a:ln>
            <a:noFill/>
          </a:ln>
        </p:spPr>
      </p:pic>
      <p:pic>
        <p:nvPicPr>
          <p:cNvPr id="526" name="Google Shape;526;p74"/>
          <p:cNvPicPr preferRelativeResize="0"/>
          <p:nvPr/>
        </p:nvPicPr>
        <p:blipFill rotWithShape="1">
          <a:blip r:embed="rId5">
            <a:alphaModFix/>
          </a:blip>
          <a:srcRect b="0" l="0" r="0" t="0"/>
          <a:stretch/>
        </p:blipFill>
        <p:spPr>
          <a:xfrm>
            <a:off x="2224856" y="900769"/>
            <a:ext cx="3016556" cy="1869563"/>
          </a:xfrm>
          <a:prstGeom prst="rect">
            <a:avLst/>
          </a:prstGeom>
          <a:noFill/>
          <a:ln>
            <a:noFill/>
          </a:ln>
        </p:spPr>
      </p:pic>
      <p:pic>
        <p:nvPicPr>
          <p:cNvPr id="527" name="Google Shape;527;p74"/>
          <p:cNvPicPr preferRelativeResize="0"/>
          <p:nvPr/>
        </p:nvPicPr>
        <p:blipFill rotWithShape="1">
          <a:blip r:embed="rId6">
            <a:alphaModFix/>
          </a:blip>
          <a:srcRect b="0" l="0" r="0" t="0"/>
          <a:stretch/>
        </p:blipFill>
        <p:spPr>
          <a:xfrm>
            <a:off x="5757843" y="900767"/>
            <a:ext cx="3289388" cy="3984244"/>
          </a:xfrm>
          <a:prstGeom prst="rect">
            <a:avLst/>
          </a:prstGeom>
          <a:noFill/>
          <a:ln>
            <a:noFill/>
          </a:ln>
        </p:spPr>
      </p:pic>
      <p:pic>
        <p:nvPicPr>
          <p:cNvPr id="528" name="Google Shape;528;p74"/>
          <p:cNvPicPr preferRelativeResize="0"/>
          <p:nvPr/>
        </p:nvPicPr>
        <p:blipFill>
          <a:blip r:embed="rId7">
            <a:alphaModFix/>
          </a:blip>
          <a:stretch>
            <a:fillRect/>
          </a:stretch>
        </p:blipFill>
        <p:spPr>
          <a:xfrm>
            <a:off x="212213" y="2884255"/>
            <a:ext cx="3289385" cy="1851882"/>
          </a:xfrm>
          <a:prstGeom prst="rect">
            <a:avLst/>
          </a:prstGeom>
          <a:noFill/>
          <a:ln>
            <a:noFill/>
          </a:ln>
        </p:spPr>
      </p:pic>
      <p:sp>
        <p:nvSpPr>
          <p:cNvPr id="529" name="Google Shape;529;p74"/>
          <p:cNvSpPr txBox="1"/>
          <p:nvPr/>
        </p:nvSpPr>
        <p:spPr>
          <a:xfrm>
            <a:off x="212213" y="4780575"/>
            <a:ext cx="3374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Calibri"/>
                <a:ea typeface="Calibri"/>
                <a:cs typeface="Calibri"/>
                <a:sym typeface="Calibri"/>
              </a:rPr>
              <a:t>Baudin’s Black Cockatoo (probability of occurrence)</a:t>
            </a:r>
            <a:endParaRPr sz="1100">
              <a:latin typeface="Calibri"/>
              <a:ea typeface="Calibri"/>
              <a:cs typeface="Calibri"/>
              <a:sym typeface="Calibri"/>
            </a:endParaRPr>
          </a:p>
        </p:txBody>
      </p:sp>
      <p:sp>
        <p:nvSpPr>
          <p:cNvPr id="530" name="Google Shape;530;p74"/>
          <p:cNvSpPr txBox="1"/>
          <p:nvPr/>
        </p:nvSpPr>
        <p:spPr>
          <a:xfrm>
            <a:off x="3831525" y="3249263"/>
            <a:ext cx="1782000" cy="815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Calibri"/>
                <a:ea typeface="Calibri"/>
                <a:cs typeface="Calibri"/>
                <a:sym typeface="Calibri"/>
              </a:rPr>
              <a:t>Coming soon!</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Community modelling / GDM</a:t>
            </a:r>
            <a:endParaRPr sz="11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57"/>
          <p:cNvGrpSpPr/>
          <p:nvPr/>
        </p:nvGrpSpPr>
        <p:grpSpPr>
          <a:xfrm>
            <a:off x="-1" y="119"/>
            <a:ext cx="9144002" cy="597900"/>
            <a:chOff x="-1" y="119"/>
            <a:chExt cx="9144002" cy="597900"/>
          </a:xfrm>
        </p:grpSpPr>
        <p:sp>
          <p:nvSpPr>
            <p:cNvPr id="279" name="Google Shape;279;p57"/>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Overview of the process</a:t>
              </a:r>
              <a:endParaRPr b="0" i="0" sz="1400" u="none" cap="none" strike="noStrike">
                <a:solidFill>
                  <a:srgbClr val="000000"/>
                </a:solidFill>
                <a:latin typeface="Arial"/>
                <a:ea typeface="Arial"/>
                <a:cs typeface="Arial"/>
                <a:sym typeface="Arial"/>
              </a:endParaRPr>
            </a:p>
          </p:txBody>
        </p:sp>
        <p:cxnSp>
          <p:nvCxnSpPr>
            <p:cNvPr id="280" name="Google Shape;280;p57"/>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281" name="Google Shape;281;p57"/>
          <p:cNvSpPr txBox="1"/>
          <p:nvPr/>
        </p:nvSpPr>
        <p:spPr>
          <a:xfrm>
            <a:off x="1402357" y="4580897"/>
            <a:ext cx="70074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Zurell, et. al.(2020), A standard protocol for reporting species distribution models. Ecography, 43: 1261-1277. </a:t>
            </a:r>
            <a:r>
              <a:rPr b="0" i="0" lang="en" sz="1400" u="sng" cap="none" strike="noStrike">
                <a:solidFill>
                  <a:srgbClr val="000000"/>
                </a:solidFill>
                <a:latin typeface="Arial"/>
                <a:ea typeface="Arial"/>
                <a:cs typeface="Arial"/>
                <a:sym typeface="Arial"/>
                <a:hlinkClick r:id="rId3">
                  <a:extLst>
                    <a:ext uri="{A12FA001-AC4F-418D-AE19-62706E023703}">
                      <ahyp:hlinkClr val="tx"/>
                    </a:ext>
                  </a:extLst>
                </a:hlinkClick>
              </a:rPr>
              <a:t>https://doi.org/10.1111/ecog.04960</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282" name="Google Shape;282;p57"/>
          <p:cNvPicPr preferRelativeResize="0"/>
          <p:nvPr/>
        </p:nvPicPr>
        <p:blipFill rotWithShape="1">
          <a:blip r:embed="rId4">
            <a:alphaModFix/>
          </a:blip>
          <a:srcRect b="0" l="0" r="0" t="0"/>
          <a:stretch/>
        </p:blipFill>
        <p:spPr>
          <a:xfrm>
            <a:off x="1497452" y="741393"/>
            <a:ext cx="6149095" cy="38108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pSp>
        <p:nvGrpSpPr>
          <p:cNvPr id="536" name="Google Shape;536;p75"/>
          <p:cNvGrpSpPr/>
          <p:nvPr/>
        </p:nvGrpSpPr>
        <p:grpSpPr>
          <a:xfrm>
            <a:off x="-1" y="119"/>
            <a:ext cx="9144002" cy="597900"/>
            <a:chOff x="-1" y="119"/>
            <a:chExt cx="9144002" cy="597900"/>
          </a:xfrm>
        </p:grpSpPr>
        <p:sp>
          <p:nvSpPr>
            <p:cNvPr id="537" name="Google Shape;537;p75"/>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Who is your audience? </a:t>
              </a:r>
              <a:endParaRPr b="0" i="0" sz="1400" u="none" cap="none" strike="noStrike">
                <a:solidFill>
                  <a:srgbClr val="000000"/>
                </a:solidFill>
                <a:latin typeface="Arial"/>
                <a:ea typeface="Arial"/>
                <a:cs typeface="Arial"/>
                <a:sym typeface="Arial"/>
              </a:endParaRPr>
            </a:p>
          </p:txBody>
        </p:sp>
        <p:cxnSp>
          <p:nvCxnSpPr>
            <p:cNvPr id="538" name="Google Shape;538;p75"/>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pic>
        <p:nvPicPr>
          <p:cNvPr id="539" name="Google Shape;539;p75"/>
          <p:cNvPicPr preferRelativeResize="0"/>
          <p:nvPr/>
        </p:nvPicPr>
        <p:blipFill rotWithShape="1">
          <a:blip r:embed="rId3">
            <a:alphaModFix/>
          </a:blip>
          <a:srcRect b="0" l="0" r="0" t="0"/>
          <a:stretch/>
        </p:blipFill>
        <p:spPr>
          <a:xfrm>
            <a:off x="96924" y="2038351"/>
            <a:ext cx="2132922" cy="2966050"/>
          </a:xfrm>
          <a:prstGeom prst="rect">
            <a:avLst/>
          </a:prstGeom>
          <a:noFill/>
          <a:ln>
            <a:noFill/>
          </a:ln>
        </p:spPr>
      </p:pic>
      <p:pic>
        <p:nvPicPr>
          <p:cNvPr id="540" name="Google Shape;540;p75"/>
          <p:cNvPicPr preferRelativeResize="0"/>
          <p:nvPr/>
        </p:nvPicPr>
        <p:blipFill rotWithShape="1">
          <a:blip r:embed="rId4">
            <a:alphaModFix/>
          </a:blip>
          <a:srcRect b="-260" l="0" r="0" t="0"/>
          <a:stretch/>
        </p:blipFill>
        <p:spPr>
          <a:xfrm>
            <a:off x="2727858" y="2571750"/>
            <a:ext cx="1740263" cy="1949215"/>
          </a:xfrm>
          <a:prstGeom prst="rect">
            <a:avLst/>
          </a:prstGeom>
          <a:noFill/>
          <a:ln>
            <a:noFill/>
          </a:ln>
        </p:spPr>
      </p:pic>
      <p:pic>
        <p:nvPicPr>
          <p:cNvPr id="541" name="Google Shape;541;p75"/>
          <p:cNvPicPr preferRelativeResize="0"/>
          <p:nvPr/>
        </p:nvPicPr>
        <p:blipFill rotWithShape="1">
          <a:blip r:embed="rId5">
            <a:alphaModFix/>
          </a:blip>
          <a:srcRect b="0" l="0" r="0" t="0"/>
          <a:stretch/>
        </p:blipFill>
        <p:spPr>
          <a:xfrm>
            <a:off x="4732252" y="2038351"/>
            <a:ext cx="2142101" cy="2966051"/>
          </a:xfrm>
          <a:prstGeom prst="rect">
            <a:avLst/>
          </a:prstGeom>
          <a:noFill/>
          <a:ln>
            <a:noFill/>
          </a:ln>
        </p:spPr>
      </p:pic>
      <p:pic>
        <p:nvPicPr>
          <p:cNvPr id="542" name="Google Shape;542;p75"/>
          <p:cNvPicPr preferRelativeResize="0"/>
          <p:nvPr/>
        </p:nvPicPr>
        <p:blipFill rotWithShape="1">
          <a:blip r:embed="rId6">
            <a:alphaModFix/>
          </a:blip>
          <a:srcRect b="0" l="0" r="0" t="-684"/>
          <a:stretch/>
        </p:blipFill>
        <p:spPr>
          <a:xfrm>
            <a:off x="7361151" y="2590474"/>
            <a:ext cx="1685925" cy="1930490"/>
          </a:xfrm>
          <a:prstGeom prst="rect">
            <a:avLst/>
          </a:prstGeom>
          <a:noFill/>
          <a:ln>
            <a:noFill/>
          </a:ln>
        </p:spPr>
      </p:pic>
      <p:sp>
        <p:nvSpPr>
          <p:cNvPr id="543" name="Google Shape;543;p75"/>
          <p:cNvSpPr/>
          <p:nvPr/>
        </p:nvSpPr>
        <p:spPr>
          <a:xfrm>
            <a:off x="2333625" y="3333750"/>
            <a:ext cx="276300" cy="171600"/>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4" name="Google Shape;544;p75"/>
          <p:cNvSpPr/>
          <p:nvPr/>
        </p:nvSpPr>
        <p:spPr>
          <a:xfrm>
            <a:off x="7000371" y="3349926"/>
            <a:ext cx="276300" cy="171600"/>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5" name="Google Shape;545;p75"/>
          <p:cNvSpPr txBox="1"/>
          <p:nvPr/>
        </p:nvSpPr>
        <p:spPr>
          <a:xfrm>
            <a:off x="1763021" y="964242"/>
            <a:ext cx="5410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Don’t give your audience results that can be used at a scale they were not intended.</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6"/>
          <p:cNvSpPr/>
          <p:nvPr/>
        </p:nvSpPr>
        <p:spPr>
          <a:xfrm>
            <a:off x="-68700" y="0"/>
            <a:ext cx="9212699" cy="790421"/>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51" name="Google Shape;551;p76"/>
          <p:cNvSpPr txBox="1"/>
          <p:nvPr>
            <p:ph type="title"/>
          </p:nvPr>
        </p:nvSpPr>
        <p:spPr>
          <a:xfrm>
            <a:off x="161125" y="36475"/>
            <a:ext cx="8982900" cy="750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500">
                <a:solidFill>
                  <a:srgbClr val="FFFFFF"/>
                </a:solidFill>
                <a:latin typeface="Montserrat SemiBold"/>
                <a:ea typeface="Montserrat SemiBold"/>
                <a:cs typeface="Montserrat SemiBold"/>
                <a:sym typeface="Montserrat SemiBold"/>
              </a:rPr>
              <a:t>We would welcome your feedback</a:t>
            </a:r>
            <a:endParaRPr sz="2600">
              <a:solidFill>
                <a:srgbClr val="FFFFFF"/>
              </a:solidFill>
              <a:latin typeface="Montserrat SemiBold"/>
              <a:ea typeface="Montserrat SemiBold"/>
              <a:cs typeface="Montserrat SemiBold"/>
              <a:sym typeface="Montserrat SemiBold"/>
            </a:endParaRPr>
          </a:p>
        </p:txBody>
      </p:sp>
      <p:sp>
        <p:nvSpPr>
          <p:cNvPr id="552" name="Google Shape;552;p76"/>
          <p:cNvSpPr txBox="1"/>
          <p:nvPr/>
        </p:nvSpPr>
        <p:spPr>
          <a:xfrm>
            <a:off x="5262150" y="1221050"/>
            <a:ext cx="35040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Press feedback button to tell us what changes you want &amp; to highlight anything that is not working.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76"/>
          <p:cNvSpPr txBox="1"/>
          <p:nvPr/>
        </p:nvSpPr>
        <p:spPr>
          <a:xfrm>
            <a:off x="112875" y="3150525"/>
            <a:ext cx="6099300" cy="1154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sz="2100"/>
              <a:t>Use Cases</a:t>
            </a:r>
            <a:endParaRPr sz="2100"/>
          </a:p>
          <a:p>
            <a:pPr indent="0" lvl="0" marL="457200" marR="0" rtl="0" algn="l">
              <a:lnSpc>
                <a:spcPct val="100000"/>
              </a:lnSpc>
              <a:spcBef>
                <a:spcPts val="0"/>
              </a:spcBef>
              <a:spcAft>
                <a:spcPts val="0"/>
              </a:spcAft>
              <a:buNone/>
            </a:pPr>
            <a:r>
              <a:t/>
            </a:r>
            <a:endParaRPr sz="2100"/>
          </a:p>
          <a:p>
            <a:pPr indent="0" lvl="0" marL="457200" marR="0" rtl="0" algn="l">
              <a:lnSpc>
                <a:spcPct val="100000"/>
              </a:lnSpc>
              <a:spcBef>
                <a:spcPts val="0"/>
              </a:spcBef>
              <a:spcAft>
                <a:spcPts val="0"/>
              </a:spcAft>
              <a:buNone/>
            </a:pPr>
            <a:r>
              <a:rPr lang="en" sz="2100"/>
              <a:t>Educational Material</a:t>
            </a:r>
            <a:endParaRPr sz="2100"/>
          </a:p>
        </p:txBody>
      </p:sp>
      <p:pic>
        <p:nvPicPr>
          <p:cNvPr id="554" name="Google Shape;554;p76"/>
          <p:cNvPicPr preferRelativeResize="0"/>
          <p:nvPr/>
        </p:nvPicPr>
        <p:blipFill rotWithShape="1">
          <a:blip r:embed="rId3">
            <a:alphaModFix/>
          </a:blip>
          <a:srcRect b="0" l="0" r="0" t="0"/>
          <a:stretch/>
        </p:blipFill>
        <p:spPr>
          <a:xfrm>
            <a:off x="4953425" y="2913775"/>
            <a:ext cx="3926450" cy="1963225"/>
          </a:xfrm>
          <a:prstGeom prst="rect">
            <a:avLst/>
          </a:prstGeom>
          <a:noFill/>
          <a:ln>
            <a:noFill/>
          </a:ln>
        </p:spPr>
      </p:pic>
      <p:sp>
        <p:nvSpPr>
          <p:cNvPr id="555" name="Google Shape;555;p76"/>
          <p:cNvSpPr txBox="1"/>
          <p:nvPr/>
        </p:nvSpPr>
        <p:spPr>
          <a:xfrm>
            <a:off x="224400" y="2279450"/>
            <a:ext cx="392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lang="en" sz="1700" u="sng">
                <a:solidFill>
                  <a:schemeClr val="accent5"/>
                </a:solidFill>
                <a:hlinkClick r:id="rId4">
                  <a:extLst>
                    <a:ext uri="{A12FA001-AC4F-418D-AE19-62706E023703}">
                      <ahyp:hlinkClr val="tx"/>
                    </a:ext>
                  </a:extLst>
                </a:hlinkClick>
              </a:rPr>
              <a:t>https://www.ecocommons.org.au/</a:t>
            </a:r>
            <a:endParaRPr sz="1100" u="sng">
              <a:solidFill>
                <a:srgbClr val="0563C1"/>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
        <p:nvSpPr>
          <p:cNvPr id="556" name="Google Shape;556;p76"/>
          <p:cNvSpPr txBox="1"/>
          <p:nvPr/>
        </p:nvSpPr>
        <p:spPr>
          <a:xfrm>
            <a:off x="224400" y="1027500"/>
            <a:ext cx="395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learn basics of R coding</a:t>
            </a:r>
            <a:endParaRPr/>
          </a:p>
          <a:p>
            <a:pPr indent="0" lvl="0" marL="0" rtl="0" algn="l">
              <a:spcBef>
                <a:spcPts val="0"/>
              </a:spcBef>
              <a:spcAft>
                <a:spcPts val="0"/>
              </a:spcAft>
              <a:buNone/>
            </a:pPr>
            <a:r>
              <a:rPr lang="en" u="sng">
                <a:solidFill>
                  <a:schemeClr val="hlink"/>
                </a:solidFill>
                <a:hlinkClick r:id="rId5"/>
              </a:rPr>
              <a:t>https://datacarpentry.org/R-ecology-lesson/</a:t>
            </a:r>
            <a:r>
              <a:rPr lang="en"/>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7"/>
          <p:cNvSpPr/>
          <p:nvPr/>
        </p:nvSpPr>
        <p:spPr>
          <a:xfrm>
            <a:off x="0" y="0"/>
            <a:ext cx="9145364" cy="790421"/>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62" name="Google Shape;562;p77"/>
          <p:cNvSpPr txBox="1"/>
          <p:nvPr>
            <p:ph type="title"/>
          </p:nvPr>
        </p:nvSpPr>
        <p:spPr>
          <a:xfrm>
            <a:off x="161125" y="36475"/>
            <a:ext cx="8982900" cy="750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500">
                <a:solidFill>
                  <a:srgbClr val="FFFFFF"/>
                </a:solidFill>
                <a:latin typeface="Montserrat SemiBold"/>
                <a:ea typeface="Montserrat SemiBold"/>
                <a:cs typeface="Montserrat SemiBold"/>
                <a:sym typeface="Montserrat SemiBold"/>
              </a:rPr>
              <a:t>Explore EcoCommons webpage </a:t>
            </a:r>
            <a:endParaRPr sz="2600">
              <a:solidFill>
                <a:srgbClr val="FFFFFF"/>
              </a:solidFill>
              <a:latin typeface="Montserrat SemiBold"/>
              <a:ea typeface="Montserrat SemiBold"/>
              <a:cs typeface="Montserrat SemiBold"/>
              <a:sym typeface="Montserrat SemiBold"/>
            </a:endParaRPr>
          </a:p>
        </p:txBody>
      </p:sp>
      <p:pic>
        <p:nvPicPr>
          <p:cNvPr id="563" name="Google Shape;563;p77"/>
          <p:cNvPicPr preferRelativeResize="0"/>
          <p:nvPr/>
        </p:nvPicPr>
        <p:blipFill rotWithShape="1">
          <a:blip r:embed="rId3">
            <a:alphaModFix/>
          </a:blip>
          <a:srcRect b="0" l="0" r="0" t="6568"/>
          <a:stretch/>
        </p:blipFill>
        <p:spPr>
          <a:xfrm>
            <a:off x="0" y="790425"/>
            <a:ext cx="7737085" cy="4353075"/>
          </a:xfrm>
          <a:prstGeom prst="rect">
            <a:avLst/>
          </a:prstGeom>
          <a:noFill/>
          <a:ln>
            <a:noFill/>
          </a:ln>
        </p:spPr>
      </p:pic>
      <p:sp>
        <p:nvSpPr>
          <p:cNvPr id="564" name="Google Shape;564;p77"/>
          <p:cNvSpPr txBox="1"/>
          <p:nvPr/>
        </p:nvSpPr>
        <p:spPr>
          <a:xfrm>
            <a:off x="1628700" y="1411250"/>
            <a:ext cx="4821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sng" cap="none" strike="noStrike">
                <a:solidFill>
                  <a:schemeClr val="accent5"/>
                </a:solidFill>
                <a:latin typeface="Arial"/>
                <a:ea typeface="Arial"/>
                <a:cs typeface="Arial"/>
                <a:sym typeface="Arial"/>
                <a:hlinkClick r:id="rId4">
                  <a:extLst>
                    <a:ext uri="{A12FA001-AC4F-418D-AE19-62706E023703}">
                      <ahyp:hlinkClr val="tx"/>
                    </a:ext>
                  </a:extLst>
                </a:hlinkClick>
              </a:rPr>
              <a:t>https://www.ecocommons.org.au/</a:t>
            </a:r>
            <a:endParaRPr b="0" i="0" sz="1400" u="none" cap="none" strike="noStrike">
              <a:solidFill>
                <a:srgbClr val="000000"/>
              </a:solidFill>
              <a:latin typeface="Arial"/>
              <a:ea typeface="Arial"/>
              <a:cs typeface="Arial"/>
              <a:sym typeface="Arial"/>
            </a:endParaRPr>
          </a:p>
        </p:txBody>
      </p:sp>
      <p:sp>
        <p:nvSpPr>
          <p:cNvPr id="565" name="Google Shape;565;p77"/>
          <p:cNvSpPr txBox="1"/>
          <p:nvPr/>
        </p:nvSpPr>
        <p:spPr>
          <a:xfrm>
            <a:off x="7806775" y="1051150"/>
            <a:ext cx="12459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Follow our Journey</a:t>
            </a:r>
            <a:endParaRPr b="1"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78"/>
          <p:cNvPicPr preferRelativeResize="0"/>
          <p:nvPr/>
        </p:nvPicPr>
        <p:blipFill rotWithShape="1">
          <a:blip r:embed="rId3">
            <a:alphaModFix/>
          </a:blip>
          <a:srcRect b="0" l="0" r="0" t="0"/>
          <a:stretch/>
        </p:blipFill>
        <p:spPr>
          <a:xfrm>
            <a:off x="458067" y="0"/>
            <a:ext cx="8227859" cy="4628174"/>
          </a:xfrm>
          <a:prstGeom prst="rect">
            <a:avLst/>
          </a:prstGeom>
          <a:noFill/>
          <a:ln>
            <a:noFill/>
          </a:ln>
        </p:spPr>
      </p:pic>
      <p:sp>
        <p:nvSpPr>
          <p:cNvPr id="572" name="Google Shape;572;p78"/>
          <p:cNvSpPr/>
          <p:nvPr/>
        </p:nvSpPr>
        <p:spPr>
          <a:xfrm>
            <a:off x="0" y="4381500"/>
            <a:ext cx="9145364" cy="761504"/>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 sz="3000" u="none" cap="none" strike="noStrike">
                <a:solidFill>
                  <a:srgbClr val="000000"/>
                </a:solidFill>
                <a:latin typeface="Calibri"/>
                <a:ea typeface="Calibri"/>
                <a:cs typeface="Calibri"/>
                <a:sym typeface="Calibri"/>
              </a:rPr>
              <a:t>                                     </a:t>
            </a:r>
            <a:endParaRPr b="0" i="0" sz="5000" u="none" cap="none" strike="noStrike">
              <a:solidFill>
                <a:schemeClr val="lt1"/>
              </a:solidFill>
              <a:latin typeface="Calibri"/>
              <a:ea typeface="Calibri"/>
              <a:cs typeface="Calibri"/>
              <a:sym typeface="Calibri"/>
            </a:endParaRPr>
          </a:p>
        </p:txBody>
      </p:sp>
      <p:pic>
        <p:nvPicPr>
          <p:cNvPr id="573" name="Google Shape;573;p78"/>
          <p:cNvPicPr preferRelativeResize="0"/>
          <p:nvPr/>
        </p:nvPicPr>
        <p:blipFill rotWithShape="1">
          <a:blip r:embed="rId4">
            <a:alphaModFix/>
          </a:blip>
          <a:srcRect b="0" l="0" r="0" t="0"/>
          <a:stretch/>
        </p:blipFill>
        <p:spPr>
          <a:xfrm>
            <a:off x="236025" y="4676325"/>
            <a:ext cx="1493381" cy="216563"/>
          </a:xfrm>
          <a:prstGeom prst="rect">
            <a:avLst/>
          </a:prstGeom>
          <a:noFill/>
          <a:ln>
            <a:noFill/>
          </a:ln>
        </p:spPr>
      </p:pic>
      <p:sp>
        <p:nvSpPr>
          <p:cNvPr id="574" name="Google Shape;574;p78"/>
          <p:cNvSpPr txBox="1"/>
          <p:nvPr/>
        </p:nvSpPr>
        <p:spPr>
          <a:xfrm>
            <a:off x="76200" y="76200"/>
            <a:ext cx="697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0"/>
              </a:spcAft>
              <a:buClr>
                <a:srgbClr val="000000"/>
              </a:buClr>
              <a:buSzPts val="1400"/>
              <a:buFont typeface="Arial"/>
              <a:buNone/>
            </a:pPr>
            <a:r>
              <a:rPr b="0" i="0" lang="en" sz="1400" u="none" cap="none" strike="noStrike">
                <a:solidFill>
                  <a:srgbClr val="999999"/>
                </a:solidFill>
                <a:latin typeface="Montserrat"/>
                <a:ea typeface="Montserrat"/>
                <a:cs typeface="Montserrat"/>
                <a:sym typeface="Montserrat"/>
              </a:rPr>
              <a:t>We gratefully acknowledge: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8" name="Shape 578"/>
        <p:cNvGrpSpPr/>
        <p:nvPr/>
      </p:nvGrpSpPr>
      <p:grpSpPr>
        <a:xfrm>
          <a:off x="0" y="0"/>
          <a:ext cx="0" cy="0"/>
          <a:chOff x="0" y="0"/>
          <a:chExt cx="0" cy="0"/>
        </a:xfrm>
      </p:grpSpPr>
      <p:pic>
        <p:nvPicPr>
          <p:cNvPr id="579" name="Google Shape;579;p79"/>
          <p:cNvPicPr preferRelativeResize="0"/>
          <p:nvPr/>
        </p:nvPicPr>
        <p:blipFill rotWithShape="1">
          <a:blip r:embed="rId3">
            <a:alphaModFix/>
          </a:blip>
          <a:srcRect b="0" l="0" r="0" t="0"/>
          <a:stretch/>
        </p:blipFill>
        <p:spPr>
          <a:xfrm>
            <a:off x="0" y="2674620"/>
            <a:ext cx="1454832" cy="2468880"/>
          </a:xfrm>
          <a:prstGeom prst="rect">
            <a:avLst/>
          </a:prstGeom>
          <a:noFill/>
          <a:ln>
            <a:noFill/>
          </a:ln>
        </p:spPr>
      </p:pic>
      <p:pic>
        <p:nvPicPr>
          <p:cNvPr id="580" name="Google Shape;580;p79"/>
          <p:cNvPicPr preferRelativeResize="0"/>
          <p:nvPr/>
        </p:nvPicPr>
        <p:blipFill rotWithShape="1">
          <a:blip r:embed="rId3">
            <a:alphaModFix/>
          </a:blip>
          <a:srcRect b="0" l="0" r="0" t="0"/>
          <a:stretch/>
        </p:blipFill>
        <p:spPr>
          <a:xfrm>
            <a:off x="7542925" y="2631977"/>
            <a:ext cx="1454832" cy="2468880"/>
          </a:xfrm>
          <a:prstGeom prst="rect">
            <a:avLst/>
          </a:prstGeom>
          <a:noFill/>
          <a:ln>
            <a:noFill/>
          </a:ln>
        </p:spPr>
      </p:pic>
      <p:pic>
        <p:nvPicPr>
          <p:cNvPr id="581" name="Google Shape;581;p79"/>
          <p:cNvPicPr preferRelativeResize="0"/>
          <p:nvPr/>
        </p:nvPicPr>
        <p:blipFill rotWithShape="1">
          <a:blip r:embed="rId3">
            <a:alphaModFix/>
          </a:blip>
          <a:srcRect b="0" l="0" r="0" t="0"/>
          <a:stretch/>
        </p:blipFill>
        <p:spPr>
          <a:xfrm>
            <a:off x="6142893" y="298938"/>
            <a:ext cx="1454832" cy="2468880"/>
          </a:xfrm>
          <a:prstGeom prst="rect">
            <a:avLst/>
          </a:prstGeom>
          <a:noFill/>
          <a:ln>
            <a:noFill/>
          </a:ln>
        </p:spPr>
      </p:pic>
      <p:pic>
        <p:nvPicPr>
          <p:cNvPr id="582" name="Google Shape;582;p79"/>
          <p:cNvPicPr preferRelativeResize="0"/>
          <p:nvPr/>
        </p:nvPicPr>
        <p:blipFill rotWithShape="1">
          <a:blip r:embed="rId3">
            <a:alphaModFix/>
          </a:blip>
          <a:srcRect b="0" l="0" r="0" t="0"/>
          <a:stretch/>
        </p:blipFill>
        <p:spPr>
          <a:xfrm>
            <a:off x="45720" y="173209"/>
            <a:ext cx="1454832" cy="2468880"/>
          </a:xfrm>
          <a:prstGeom prst="rect">
            <a:avLst/>
          </a:prstGeom>
          <a:noFill/>
          <a:ln>
            <a:noFill/>
          </a:ln>
        </p:spPr>
      </p:pic>
      <p:pic>
        <p:nvPicPr>
          <p:cNvPr id="583" name="Google Shape;583;p79"/>
          <p:cNvPicPr preferRelativeResize="0"/>
          <p:nvPr/>
        </p:nvPicPr>
        <p:blipFill rotWithShape="1">
          <a:blip r:embed="rId3">
            <a:alphaModFix/>
          </a:blip>
          <a:srcRect b="0" l="0" r="0" t="0"/>
          <a:stretch/>
        </p:blipFill>
        <p:spPr>
          <a:xfrm>
            <a:off x="1454833" y="248823"/>
            <a:ext cx="1454832" cy="2468880"/>
          </a:xfrm>
          <a:prstGeom prst="rect">
            <a:avLst/>
          </a:prstGeom>
          <a:noFill/>
          <a:ln>
            <a:noFill/>
          </a:ln>
        </p:spPr>
      </p:pic>
      <p:pic>
        <p:nvPicPr>
          <p:cNvPr id="584" name="Google Shape;584;p79"/>
          <p:cNvPicPr preferRelativeResize="0"/>
          <p:nvPr/>
        </p:nvPicPr>
        <p:blipFill rotWithShape="1">
          <a:blip r:embed="rId3">
            <a:alphaModFix/>
          </a:blip>
          <a:srcRect b="0" l="0" r="0" t="0"/>
          <a:stretch/>
        </p:blipFill>
        <p:spPr>
          <a:xfrm>
            <a:off x="3776517" y="2402982"/>
            <a:ext cx="1454832" cy="2468880"/>
          </a:xfrm>
          <a:prstGeom prst="rect">
            <a:avLst/>
          </a:prstGeom>
          <a:noFill/>
          <a:ln>
            <a:noFill/>
          </a:ln>
        </p:spPr>
      </p:pic>
      <p:pic>
        <p:nvPicPr>
          <p:cNvPr id="585" name="Google Shape;585;p79"/>
          <p:cNvPicPr preferRelativeResize="0"/>
          <p:nvPr/>
        </p:nvPicPr>
        <p:blipFill rotWithShape="1">
          <a:blip r:embed="rId3">
            <a:alphaModFix/>
          </a:blip>
          <a:srcRect b="0" l="0" r="0" t="0"/>
          <a:stretch/>
        </p:blipFill>
        <p:spPr>
          <a:xfrm>
            <a:off x="3811322" y="1388398"/>
            <a:ext cx="1454832" cy="2468880"/>
          </a:xfrm>
          <a:prstGeom prst="rect">
            <a:avLst/>
          </a:prstGeom>
          <a:noFill/>
          <a:ln>
            <a:noFill/>
          </a:ln>
        </p:spPr>
      </p:pic>
      <p:pic>
        <p:nvPicPr>
          <p:cNvPr id="586" name="Google Shape;586;p79"/>
          <p:cNvPicPr preferRelativeResize="0"/>
          <p:nvPr/>
        </p:nvPicPr>
        <p:blipFill rotWithShape="1">
          <a:blip r:embed="rId3">
            <a:alphaModFix/>
          </a:blip>
          <a:srcRect b="0" l="0" r="0" t="0"/>
          <a:stretch/>
        </p:blipFill>
        <p:spPr>
          <a:xfrm>
            <a:off x="5609785" y="248823"/>
            <a:ext cx="1454832" cy="2468880"/>
          </a:xfrm>
          <a:prstGeom prst="rect">
            <a:avLst/>
          </a:prstGeom>
          <a:noFill/>
          <a:ln>
            <a:noFill/>
          </a:ln>
        </p:spPr>
      </p:pic>
      <p:pic>
        <p:nvPicPr>
          <p:cNvPr id="587" name="Google Shape;587;p79"/>
          <p:cNvPicPr preferRelativeResize="0"/>
          <p:nvPr/>
        </p:nvPicPr>
        <p:blipFill rotWithShape="1">
          <a:blip r:embed="rId3">
            <a:alphaModFix/>
          </a:blip>
          <a:srcRect b="0" l="0" r="0" t="0"/>
          <a:stretch/>
        </p:blipFill>
        <p:spPr>
          <a:xfrm>
            <a:off x="6676001" y="248823"/>
            <a:ext cx="1454832" cy="2468880"/>
          </a:xfrm>
          <a:prstGeom prst="rect">
            <a:avLst/>
          </a:prstGeom>
          <a:noFill/>
          <a:ln>
            <a:noFill/>
          </a:ln>
        </p:spPr>
      </p:pic>
      <p:pic>
        <p:nvPicPr>
          <p:cNvPr id="588" name="Google Shape;588;p79"/>
          <p:cNvPicPr preferRelativeResize="0"/>
          <p:nvPr/>
        </p:nvPicPr>
        <p:blipFill rotWithShape="1">
          <a:blip r:embed="rId3">
            <a:alphaModFix/>
          </a:blip>
          <a:srcRect b="0" l="0" r="0" t="0"/>
          <a:stretch/>
        </p:blipFill>
        <p:spPr>
          <a:xfrm>
            <a:off x="7338501" y="336745"/>
            <a:ext cx="1454832" cy="2468880"/>
          </a:xfrm>
          <a:prstGeom prst="rect">
            <a:avLst/>
          </a:prstGeom>
          <a:noFill/>
          <a:ln>
            <a:noFill/>
          </a:ln>
        </p:spPr>
      </p:pic>
      <p:pic>
        <p:nvPicPr>
          <p:cNvPr id="589" name="Google Shape;589;p79"/>
          <p:cNvPicPr preferRelativeResize="0"/>
          <p:nvPr/>
        </p:nvPicPr>
        <p:blipFill rotWithShape="1">
          <a:blip r:embed="rId4">
            <a:alphaModFix/>
          </a:blip>
          <a:srcRect b="0" l="0" r="0" t="0"/>
          <a:stretch/>
        </p:blipFill>
        <p:spPr>
          <a:xfrm>
            <a:off x="352901" y="3620731"/>
            <a:ext cx="1147651" cy="975950"/>
          </a:xfrm>
          <a:prstGeom prst="rect">
            <a:avLst/>
          </a:prstGeom>
          <a:noFill/>
          <a:ln>
            <a:noFill/>
          </a:ln>
        </p:spPr>
      </p:pic>
      <p:pic>
        <p:nvPicPr>
          <p:cNvPr id="590" name="Google Shape;590;p79"/>
          <p:cNvPicPr preferRelativeResize="0"/>
          <p:nvPr/>
        </p:nvPicPr>
        <p:blipFill rotWithShape="1">
          <a:blip r:embed="rId3">
            <a:alphaModFix/>
          </a:blip>
          <a:srcRect b="0" l="0" r="0" t="0"/>
          <a:stretch/>
        </p:blipFill>
        <p:spPr>
          <a:xfrm>
            <a:off x="2877285" y="2642089"/>
            <a:ext cx="1454832" cy="2468880"/>
          </a:xfrm>
          <a:prstGeom prst="rect">
            <a:avLst/>
          </a:prstGeom>
          <a:noFill/>
          <a:ln>
            <a:noFill/>
          </a:ln>
        </p:spPr>
      </p:pic>
      <p:pic>
        <p:nvPicPr>
          <p:cNvPr id="591" name="Google Shape;591;p79"/>
          <p:cNvPicPr preferRelativeResize="0"/>
          <p:nvPr/>
        </p:nvPicPr>
        <p:blipFill rotWithShape="1">
          <a:blip r:embed="rId3">
            <a:alphaModFix/>
          </a:blip>
          <a:srcRect b="0" l="0" r="0" t="0"/>
          <a:stretch/>
        </p:blipFill>
        <p:spPr>
          <a:xfrm>
            <a:off x="4347794" y="2571750"/>
            <a:ext cx="1454832" cy="2468880"/>
          </a:xfrm>
          <a:prstGeom prst="rect">
            <a:avLst/>
          </a:prstGeom>
          <a:noFill/>
          <a:ln>
            <a:noFill/>
          </a:ln>
        </p:spPr>
      </p:pic>
      <p:pic>
        <p:nvPicPr>
          <p:cNvPr id="592" name="Google Shape;592;p79"/>
          <p:cNvPicPr preferRelativeResize="0"/>
          <p:nvPr/>
        </p:nvPicPr>
        <p:blipFill rotWithShape="1">
          <a:blip r:embed="rId3">
            <a:alphaModFix/>
          </a:blip>
          <a:srcRect b="0" l="0" r="0" t="0"/>
          <a:stretch/>
        </p:blipFill>
        <p:spPr>
          <a:xfrm>
            <a:off x="5916049" y="2540098"/>
            <a:ext cx="1454832" cy="2468880"/>
          </a:xfrm>
          <a:prstGeom prst="rect">
            <a:avLst/>
          </a:prstGeom>
          <a:noFill/>
          <a:ln>
            <a:noFill/>
          </a:ln>
        </p:spPr>
      </p:pic>
      <p:pic>
        <p:nvPicPr>
          <p:cNvPr id="593" name="Google Shape;593;p79"/>
          <p:cNvPicPr preferRelativeResize="0"/>
          <p:nvPr/>
        </p:nvPicPr>
        <p:blipFill rotWithShape="1">
          <a:blip r:embed="rId3">
            <a:alphaModFix/>
          </a:blip>
          <a:srcRect b="0" l="0" r="0" t="0"/>
          <a:stretch/>
        </p:blipFill>
        <p:spPr>
          <a:xfrm>
            <a:off x="2293837" y="2674620"/>
            <a:ext cx="1454832" cy="2468880"/>
          </a:xfrm>
          <a:prstGeom prst="rect">
            <a:avLst/>
          </a:prstGeom>
          <a:noFill/>
          <a:ln>
            <a:noFill/>
          </a:ln>
        </p:spPr>
      </p:pic>
      <p:sp>
        <p:nvSpPr>
          <p:cNvPr id="594" name="Google Shape;594;p79"/>
          <p:cNvSpPr txBox="1"/>
          <p:nvPr/>
        </p:nvSpPr>
        <p:spPr>
          <a:xfrm>
            <a:off x="1992820" y="1857188"/>
            <a:ext cx="36006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Calibri"/>
                <a:ea typeface="Calibri"/>
                <a:cs typeface="Calibri"/>
                <a:sym typeface="Calibri"/>
              </a:rPr>
              <a:t>Thank You</a:t>
            </a:r>
            <a:endParaRPr b="0" i="0" sz="2000" u="none" cap="none" strike="noStrike">
              <a:solidFill>
                <a:srgbClr val="FFFFFF"/>
              </a:solidFill>
              <a:latin typeface="Calibri"/>
              <a:ea typeface="Calibri"/>
              <a:cs typeface="Calibri"/>
              <a:sym typeface="Calibri"/>
            </a:endParaRPr>
          </a:p>
        </p:txBody>
      </p:sp>
      <p:pic>
        <p:nvPicPr>
          <p:cNvPr id="595" name="Google Shape;595;p79"/>
          <p:cNvPicPr preferRelativeResize="0"/>
          <p:nvPr/>
        </p:nvPicPr>
        <p:blipFill rotWithShape="1">
          <a:blip r:embed="rId5">
            <a:alphaModFix/>
          </a:blip>
          <a:srcRect b="0" l="0" r="0" t="0"/>
          <a:stretch/>
        </p:blipFill>
        <p:spPr>
          <a:xfrm>
            <a:off x="7477859" y="255858"/>
            <a:ext cx="941550" cy="6374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8"/>
          <p:cNvSpPr/>
          <p:nvPr/>
        </p:nvSpPr>
        <p:spPr>
          <a:xfrm>
            <a:off x="0" y="0"/>
            <a:ext cx="9144000" cy="5143500"/>
          </a:xfrm>
          <a:prstGeom prst="rect">
            <a:avLst/>
          </a:prstGeom>
          <a:solidFill>
            <a:srgbClr val="1DA68A"/>
          </a:solidFill>
          <a:ln cap="flat" cmpd="sng" w="9525">
            <a:solidFill>
              <a:srgbClr val="295550"/>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0" i="0" lang="en" sz="5400" u="none" cap="none" strike="noStrike">
                <a:solidFill>
                  <a:schemeClr val="lt1"/>
                </a:solidFill>
                <a:latin typeface="Cabin"/>
                <a:ea typeface="Cabin"/>
                <a:cs typeface="Cabin"/>
                <a:sym typeface="Cabin"/>
              </a:rPr>
              <a:t>Model evaluation</a:t>
            </a:r>
            <a:endParaRPr b="0" i="0" sz="1400" u="none" cap="none" strike="noStrike">
              <a:solidFill>
                <a:srgbClr val="000000"/>
              </a:solidFill>
              <a:latin typeface="Arial"/>
              <a:ea typeface="Arial"/>
              <a:cs typeface="Arial"/>
              <a:sym typeface="Arial"/>
            </a:endParaRPr>
          </a:p>
        </p:txBody>
      </p:sp>
      <p:pic>
        <p:nvPicPr>
          <p:cNvPr id="289" name="Google Shape;289;p58"/>
          <p:cNvPicPr preferRelativeResize="0"/>
          <p:nvPr/>
        </p:nvPicPr>
        <p:blipFill rotWithShape="1">
          <a:blip r:embed="rId3">
            <a:alphaModFix/>
          </a:blip>
          <a:srcRect b="0" l="0" r="0" t="0"/>
          <a:stretch/>
        </p:blipFill>
        <p:spPr>
          <a:xfrm>
            <a:off x="124900" y="178048"/>
            <a:ext cx="5557775" cy="80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59"/>
          <p:cNvGrpSpPr/>
          <p:nvPr/>
        </p:nvGrpSpPr>
        <p:grpSpPr>
          <a:xfrm>
            <a:off x="-1" y="119"/>
            <a:ext cx="9144002" cy="597900"/>
            <a:chOff x="-1" y="119"/>
            <a:chExt cx="9144002" cy="597900"/>
          </a:xfrm>
        </p:grpSpPr>
        <p:sp>
          <p:nvSpPr>
            <p:cNvPr id="296" name="Google Shape;296;p59"/>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                                              Predicted species distribution</a:t>
              </a:r>
              <a:endParaRPr b="0" i="0" sz="1400" u="none" cap="none" strike="noStrike">
                <a:solidFill>
                  <a:srgbClr val="000000"/>
                </a:solidFill>
                <a:latin typeface="Arial"/>
                <a:ea typeface="Arial"/>
                <a:cs typeface="Arial"/>
                <a:sym typeface="Arial"/>
              </a:endParaRPr>
            </a:p>
          </p:txBody>
        </p:sp>
        <p:cxnSp>
          <p:nvCxnSpPr>
            <p:cNvPr id="297" name="Google Shape;297;p59"/>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pic>
        <p:nvPicPr>
          <p:cNvPr id="298" name="Google Shape;298;p59"/>
          <p:cNvPicPr preferRelativeResize="0"/>
          <p:nvPr/>
        </p:nvPicPr>
        <p:blipFill rotWithShape="1">
          <a:blip r:embed="rId3">
            <a:alphaModFix/>
          </a:blip>
          <a:srcRect b="0" l="0" r="0" t="0"/>
          <a:stretch/>
        </p:blipFill>
        <p:spPr>
          <a:xfrm>
            <a:off x="141975" y="750419"/>
            <a:ext cx="3138179" cy="4240681"/>
          </a:xfrm>
          <a:prstGeom prst="rect">
            <a:avLst/>
          </a:prstGeom>
          <a:noFill/>
          <a:ln>
            <a:noFill/>
          </a:ln>
        </p:spPr>
      </p:pic>
      <p:pic>
        <p:nvPicPr>
          <p:cNvPr id="299" name="Google Shape;299;p59"/>
          <p:cNvPicPr preferRelativeResize="0"/>
          <p:nvPr/>
        </p:nvPicPr>
        <p:blipFill rotWithShape="1">
          <a:blip r:embed="rId4">
            <a:alphaModFix/>
          </a:blip>
          <a:srcRect b="0" l="0" r="0" t="0"/>
          <a:stretch/>
        </p:blipFill>
        <p:spPr>
          <a:xfrm>
            <a:off x="3429929" y="750432"/>
            <a:ext cx="5548621" cy="3123808"/>
          </a:xfrm>
          <a:prstGeom prst="rect">
            <a:avLst/>
          </a:prstGeom>
          <a:noFill/>
          <a:ln>
            <a:noFill/>
          </a:ln>
        </p:spPr>
      </p:pic>
      <p:pic>
        <p:nvPicPr>
          <p:cNvPr id="300" name="Google Shape;300;p59"/>
          <p:cNvPicPr preferRelativeResize="0"/>
          <p:nvPr/>
        </p:nvPicPr>
        <p:blipFill rotWithShape="1">
          <a:blip r:embed="rId5">
            <a:alphaModFix/>
          </a:blip>
          <a:srcRect b="0" l="0" r="0" t="0"/>
          <a:stretch/>
        </p:blipFill>
        <p:spPr>
          <a:xfrm>
            <a:off x="152400" y="101241"/>
            <a:ext cx="2728402" cy="395675"/>
          </a:xfrm>
          <a:prstGeom prst="rect">
            <a:avLst/>
          </a:prstGeom>
          <a:noFill/>
          <a:ln>
            <a:noFill/>
          </a:ln>
        </p:spPr>
      </p:pic>
      <p:sp>
        <p:nvSpPr>
          <p:cNvPr id="301" name="Google Shape;301;p59"/>
          <p:cNvSpPr/>
          <p:nvPr/>
        </p:nvSpPr>
        <p:spPr>
          <a:xfrm>
            <a:off x="4104384" y="4037978"/>
            <a:ext cx="1829100" cy="3693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a:ea typeface="Cabin"/>
                <a:cs typeface="Cabin"/>
                <a:sym typeface="Cabin"/>
              </a:rPr>
              <a:t>Reality check:</a:t>
            </a:r>
            <a:endParaRPr b="0" i="0" sz="1400" u="none" cap="none" strike="noStrike">
              <a:solidFill>
                <a:srgbClr val="000000"/>
              </a:solidFill>
              <a:latin typeface="Arial"/>
              <a:ea typeface="Arial"/>
              <a:cs typeface="Arial"/>
              <a:sym typeface="Arial"/>
            </a:endParaRPr>
          </a:p>
        </p:txBody>
      </p:sp>
      <p:grpSp>
        <p:nvGrpSpPr>
          <p:cNvPr id="302" name="Google Shape;302;p59"/>
          <p:cNvGrpSpPr/>
          <p:nvPr/>
        </p:nvGrpSpPr>
        <p:grpSpPr>
          <a:xfrm>
            <a:off x="4148799" y="4407288"/>
            <a:ext cx="4311211" cy="340540"/>
            <a:chOff x="2815324" y="3981175"/>
            <a:chExt cx="6157114" cy="340540"/>
          </a:xfrm>
        </p:grpSpPr>
        <p:sp>
          <p:nvSpPr>
            <p:cNvPr id="303" name="Google Shape;303;p59"/>
            <p:cNvSpPr/>
            <p:nvPr/>
          </p:nvSpPr>
          <p:spPr>
            <a:xfrm>
              <a:off x="2815324" y="3981175"/>
              <a:ext cx="556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304" name="Google Shape;304;p59"/>
            <p:cNvSpPr txBox="1"/>
            <p:nvPr/>
          </p:nvSpPr>
          <p:spPr>
            <a:xfrm>
              <a:off x="3230738" y="3983015"/>
              <a:ext cx="5741700" cy="3387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bin"/>
                  <a:ea typeface="Cabin"/>
                  <a:cs typeface="Cabin"/>
                  <a:sym typeface="Cabin"/>
                </a:rPr>
                <a:t>Are mapped predictions plausible?</a:t>
              </a:r>
              <a:endParaRPr b="0" i="0" sz="1400" u="none" cap="none" strike="noStrike">
                <a:solidFill>
                  <a:srgbClr val="000000"/>
                </a:solidFill>
                <a:latin typeface="Arial"/>
                <a:ea typeface="Arial"/>
                <a:cs typeface="Arial"/>
                <a:sym typeface="Arial"/>
              </a:endParaRPr>
            </a:p>
          </p:txBody>
        </p:sp>
      </p:grpSp>
      <p:grpSp>
        <p:nvGrpSpPr>
          <p:cNvPr id="305" name="Google Shape;305;p59"/>
          <p:cNvGrpSpPr/>
          <p:nvPr/>
        </p:nvGrpSpPr>
        <p:grpSpPr>
          <a:xfrm>
            <a:off x="4148750" y="4745842"/>
            <a:ext cx="4232477" cy="340540"/>
            <a:chOff x="2815324" y="3981175"/>
            <a:chExt cx="6121604" cy="340540"/>
          </a:xfrm>
        </p:grpSpPr>
        <p:sp>
          <p:nvSpPr>
            <p:cNvPr id="306" name="Google Shape;306;p59"/>
            <p:cNvSpPr/>
            <p:nvPr/>
          </p:nvSpPr>
          <p:spPr>
            <a:xfrm>
              <a:off x="2815324" y="3981175"/>
              <a:ext cx="5637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307" name="Google Shape;307;p59"/>
            <p:cNvSpPr txBox="1"/>
            <p:nvPr/>
          </p:nvSpPr>
          <p:spPr>
            <a:xfrm>
              <a:off x="3195228" y="3983015"/>
              <a:ext cx="5741700" cy="3387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bin"/>
                  <a:ea typeface="Cabin"/>
                  <a:cs typeface="Cabin"/>
                  <a:sym typeface="Cabin"/>
                </a:rPr>
                <a:t>Consider dispersal barriers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0"/>
          <p:cNvSpPr txBox="1"/>
          <p:nvPr/>
        </p:nvSpPr>
        <p:spPr>
          <a:xfrm>
            <a:off x="-10159" y="1076053"/>
            <a:ext cx="4802400" cy="369300"/>
          </a:xfrm>
          <a:prstGeom prst="rect">
            <a:avLst/>
          </a:prstGeom>
          <a:noFill/>
          <a:ln>
            <a:noFill/>
          </a:ln>
        </p:spPr>
        <p:txBody>
          <a:bodyPr anchorCtr="0" anchor="t" bIns="45700" lIns="91425" spcFirstLastPara="1" rIns="91425" wrap="square" tIns="45700">
            <a:noAutofit/>
          </a:bodyPr>
          <a:lstStyle/>
          <a:p>
            <a:pPr indent="0" lvl="1" marL="457141"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bin"/>
                <a:ea typeface="Cabin"/>
                <a:cs typeface="Cabin"/>
                <a:sym typeface="Cabin"/>
              </a:rPr>
              <a:t>Probability of presence (continuous)</a:t>
            </a:r>
            <a:endParaRPr b="0" i="0" sz="1400" u="none" cap="none" strike="noStrike">
              <a:solidFill>
                <a:srgbClr val="000000"/>
              </a:solidFill>
              <a:latin typeface="Arial"/>
              <a:ea typeface="Arial"/>
              <a:cs typeface="Arial"/>
              <a:sym typeface="Arial"/>
            </a:endParaRPr>
          </a:p>
        </p:txBody>
      </p:sp>
      <p:pic>
        <p:nvPicPr>
          <p:cNvPr descr="Unknown-15.png" id="314" name="Google Shape;314;p60"/>
          <p:cNvPicPr preferRelativeResize="0"/>
          <p:nvPr/>
        </p:nvPicPr>
        <p:blipFill rotWithShape="1">
          <a:blip r:embed="rId3">
            <a:alphaModFix/>
          </a:blip>
          <a:srcRect b="0" l="0" r="0" t="0"/>
          <a:stretch/>
        </p:blipFill>
        <p:spPr>
          <a:xfrm>
            <a:off x="257113" y="1543700"/>
            <a:ext cx="4376510" cy="3345181"/>
          </a:xfrm>
          <a:prstGeom prst="rect">
            <a:avLst/>
          </a:prstGeom>
          <a:noFill/>
          <a:ln>
            <a:noFill/>
          </a:ln>
        </p:spPr>
      </p:pic>
      <p:sp>
        <p:nvSpPr>
          <p:cNvPr id="315" name="Google Shape;315;p60"/>
          <p:cNvSpPr/>
          <p:nvPr/>
        </p:nvSpPr>
        <p:spPr>
          <a:xfrm rot="10800000">
            <a:off x="4476260" y="1543581"/>
            <a:ext cx="625800" cy="3345300"/>
          </a:xfrm>
          <a:prstGeom prst="rect">
            <a:avLst/>
          </a:prstGeom>
          <a:gradFill>
            <a:gsLst>
              <a:gs pos="0">
                <a:srgbClr val="CA2B31"/>
              </a:gs>
              <a:gs pos="100000">
                <a:srgbClr val="FFFFFF"/>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16" name="Google Shape;316;p60"/>
          <p:cNvSpPr txBox="1"/>
          <p:nvPr/>
        </p:nvSpPr>
        <p:spPr>
          <a:xfrm>
            <a:off x="5157530" y="4611881"/>
            <a:ext cx="722700" cy="3117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bin"/>
                <a:ea typeface="Cabin"/>
                <a:cs typeface="Cabin"/>
                <a:sym typeface="Cabin"/>
              </a:rPr>
              <a:t>0 (low)</a:t>
            </a:r>
            <a:endParaRPr b="0" i="0" sz="1400" u="none" cap="none" strike="noStrike">
              <a:solidFill>
                <a:srgbClr val="000000"/>
              </a:solidFill>
              <a:latin typeface="Arial"/>
              <a:ea typeface="Arial"/>
              <a:cs typeface="Arial"/>
              <a:sym typeface="Arial"/>
            </a:endParaRPr>
          </a:p>
        </p:txBody>
      </p:sp>
      <p:sp>
        <p:nvSpPr>
          <p:cNvPr id="317" name="Google Shape;317;p60"/>
          <p:cNvSpPr txBox="1"/>
          <p:nvPr/>
        </p:nvSpPr>
        <p:spPr>
          <a:xfrm>
            <a:off x="5150166" y="1543697"/>
            <a:ext cx="835800" cy="3117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bin"/>
                <a:ea typeface="Cabin"/>
                <a:cs typeface="Cabin"/>
                <a:sym typeface="Cabin"/>
              </a:rPr>
              <a:t>1 (high)</a:t>
            </a:r>
            <a:endParaRPr b="0" i="0" sz="1400" u="none" cap="none" strike="noStrike">
              <a:solidFill>
                <a:srgbClr val="000000"/>
              </a:solidFill>
              <a:latin typeface="Arial"/>
              <a:ea typeface="Arial"/>
              <a:cs typeface="Arial"/>
              <a:sym typeface="Arial"/>
            </a:endParaRPr>
          </a:p>
        </p:txBody>
      </p:sp>
      <p:sp>
        <p:nvSpPr>
          <p:cNvPr id="318" name="Google Shape;318;p60"/>
          <p:cNvSpPr txBox="1"/>
          <p:nvPr/>
        </p:nvSpPr>
        <p:spPr>
          <a:xfrm>
            <a:off x="5659121" y="2983391"/>
            <a:ext cx="2001600" cy="400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1A0E4"/>
                </a:solidFill>
                <a:latin typeface="Cabin"/>
                <a:ea typeface="Cabin"/>
                <a:cs typeface="Cabin"/>
                <a:sym typeface="Cabin"/>
              </a:rPr>
              <a:t>threshold</a:t>
            </a:r>
            <a:endParaRPr b="0" i="0" sz="1400" u="none" cap="none" strike="noStrike">
              <a:solidFill>
                <a:srgbClr val="000000"/>
              </a:solidFill>
              <a:latin typeface="Arial"/>
              <a:ea typeface="Arial"/>
              <a:cs typeface="Arial"/>
              <a:sym typeface="Arial"/>
            </a:endParaRPr>
          </a:p>
        </p:txBody>
      </p:sp>
      <p:cxnSp>
        <p:nvCxnSpPr>
          <p:cNvPr id="319" name="Google Shape;319;p60"/>
          <p:cNvCxnSpPr>
            <a:endCxn id="315" idx="1"/>
          </p:cNvCxnSpPr>
          <p:nvPr/>
        </p:nvCxnSpPr>
        <p:spPr>
          <a:xfrm>
            <a:off x="4476260" y="3215631"/>
            <a:ext cx="625800" cy="600"/>
          </a:xfrm>
          <a:prstGeom prst="straightConnector1">
            <a:avLst/>
          </a:prstGeom>
          <a:noFill/>
          <a:ln cap="flat" cmpd="sng" w="38100">
            <a:solidFill>
              <a:srgbClr val="01A0E4"/>
            </a:solidFill>
            <a:prstDash val="dash"/>
            <a:round/>
            <a:headEnd len="sm" w="sm" type="none"/>
            <a:tailEnd len="sm" w="sm" type="none"/>
          </a:ln>
        </p:spPr>
      </p:cxnSp>
      <p:sp>
        <p:nvSpPr>
          <p:cNvPr id="320" name="Google Shape;320;p60"/>
          <p:cNvSpPr txBox="1"/>
          <p:nvPr/>
        </p:nvSpPr>
        <p:spPr>
          <a:xfrm>
            <a:off x="5132125" y="3014169"/>
            <a:ext cx="561900" cy="3693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1A0E4"/>
                </a:solidFill>
                <a:latin typeface="Cabin"/>
                <a:ea typeface="Cabin"/>
                <a:cs typeface="Cabin"/>
                <a:sym typeface="Cabin"/>
              </a:rPr>
              <a:t>0.5</a:t>
            </a:r>
            <a:endParaRPr b="0" i="0" sz="1400" u="none" cap="none" strike="noStrike">
              <a:solidFill>
                <a:srgbClr val="000000"/>
              </a:solidFill>
              <a:latin typeface="Arial"/>
              <a:ea typeface="Arial"/>
              <a:cs typeface="Arial"/>
              <a:sym typeface="Arial"/>
            </a:endParaRPr>
          </a:p>
        </p:txBody>
      </p:sp>
      <p:sp>
        <p:nvSpPr>
          <p:cNvPr id="321" name="Google Shape;321;p60"/>
          <p:cNvSpPr txBox="1"/>
          <p:nvPr/>
        </p:nvSpPr>
        <p:spPr>
          <a:xfrm rot="5400000">
            <a:off x="4059775" y="2109070"/>
            <a:ext cx="15240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rgbClr val="FFFFFF"/>
                </a:solidFill>
                <a:latin typeface="Cabin"/>
                <a:ea typeface="Cabin"/>
                <a:cs typeface="Cabin"/>
                <a:sym typeface="Cabin"/>
              </a:rPr>
              <a:t>Present</a:t>
            </a:r>
            <a:endParaRPr b="0" i="0" sz="1400" u="none" cap="none" strike="noStrike">
              <a:solidFill>
                <a:srgbClr val="000000"/>
              </a:solidFill>
              <a:latin typeface="Arial"/>
              <a:ea typeface="Arial"/>
              <a:cs typeface="Arial"/>
              <a:sym typeface="Arial"/>
            </a:endParaRPr>
          </a:p>
        </p:txBody>
      </p:sp>
      <p:sp>
        <p:nvSpPr>
          <p:cNvPr id="322" name="Google Shape;322;p60"/>
          <p:cNvSpPr txBox="1"/>
          <p:nvPr/>
        </p:nvSpPr>
        <p:spPr>
          <a:xfrm rot="5400000">
            <a:off x="4085194" y="3776986"/>
            <a:ext cx="14901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rgbClr val="FFFFFF"/>
                </a:solidFill>
                <a:latin typeface="Cabin"/>
                <a:ea typeface="Cabin"/>
                <a:cs typeface="Cabin"/>
                <a:sym typeface="Cabin"/>
              </a:rPr>
              <a:t>Absent</a:t>
            </a:r>
            <a:endParaRPr b="0" i="0" sz="1400" u="none" cap="none" strike="noStrike">
              <a:solidFill>
                <a:srgbClr val="000000"/>
              </a:solidFill>
              <a:latin typeface="Arial"/>
              <a:ea typeface="Arial"/>
              <a:cs typeface="Arial"/>
              <a:sym typeface="Arial"/>
            </a:endParaRPr>
          </a:p>
        </p:txBody>
      </p:sp>
      <p:sp>
        <p:nvSpPr>
          <p:cNvPr id="323" name="Google Shape;323;p60"/>
          <p:cNvSpPr txBox="1"/>
          <p:nvPr/>
        </p:nvSpPr>
        <p:spPr>
          <a:xfrm>
            <a:off x="4886961" y="1096372"/>
            <a:ext cx="4687500" cy="3693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bin"/>
                <a:ea typeface="Cabin"/>
                <a:cs typeface="Cabin"/>
                <a:sym typeface="Cabin"/>
              </a:rPr>
              <a:t>Categorical prediction: present/absent</a:t>
            </a:r>
            <a:endParaRPr b="0" i="0" sz="1400" u="none" cap="none" strike="noStrike">
              <a:solidFill>
                <a:srgbClr val="000000"/>
              </a:solidFill>
              <a:latin typeface="Arial"/>
              <a:ea typeface="Arial"/>
              <a:cs typeface="Arial"/>
              <a:sym typeface="Arial"/>
            </a:endParaRPr>
          </a:p>
        </p:txBody>
      </p:sp>
      <p:sp>
        <p:nvSpPr>
          <p:cNvPr id="324" name="Google Shape;324;p60"/>
          <p:cNvSpPr/>
          <p:nvPr/>
        </p:nvSpPr>
        <p:spPr>
          <a:xfrm>
            <a:off x="4323739" y="1150742"/>
            <a:ext cx="497700" cy="243900"/>
          </a:xfrm>
          <a:prstGeom prst="rightArrow">
            <a:avLst>
              <a:gd fmla="val 50000" name="adj1"/>
              <a:gd fmla="val 50000" name="adj2"/>
            </a:avLst>
          </a:prstGeom>
          <a:solidFill>
            <a:srgbClr val="7F7F7F"/>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grpSp>
        <p:nvGrpSpPr>
          <p:cNvPr id="325" name="Google Shape;325;p60"/>
          <p:cNvGrpSpPr/>
          <p:nvPr/>
        </p:nvGrpSpPr>
        <p:grpSpPr>
          <a:xfrm>
            <a:off x="-1" y="119"/>
            <a:ext cx="9144002" cy="597900"/>
            <a:chOff x="-1" y="119"/>
            <a:chExt cx="9144002" cy="597900"/>
          </a:xfrm>
        </p:grpSpPr>
        <p:sp>
          <p:nvSpPr>
            <p:cNvPr id="326" name="Google Shape;326;p60"/>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Threshold selection</a:t>
              </a:r>
              <a:endParaRPr b="0" i="0" sz="1400" u="none" cap="none" strike="noStrike">
                <a:solidFill>
                  <a:srgbClr val="000000"/>
                </a:solidFill>
                <a:latin typeface="Arial"/>
                <a:ea typeface="Arial"/>
                <a:cs typeface="Arial"/>
                <a:sym typeface="Arial"/>
              </a:endParaRPr>
            </a:p>
          </p:txBody>
        </p:sp>
        <p:cxnSp>
          <p:nvCxnSpPr>
            <p:cNvPr id="327" name="Google Shape;327;p60"/>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328" name="Google Shape;328;p60"/>
          <p:cNvSpPr txBox="1"/>
          <p:nvPr/>
        </p:nvSpPr>
        <p:spPr>
          <a:xfrm>
            <a:off x="6093823" y="1819003"/>
            <a:ext cx="23937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Maximise the sum of sensitivity </a:t>
            </a:r>
            <a:r>
              <a:rPr lang="en"/>
              <a:t>plus</a:t>
            </a:r>
            <a:r>
              <a:rPr b="0" i="0" lang="en" sz="1400" u="none" cap="none" strike="noStrike">
                <a:solidFill>
                  <a:srgbClr val="000000"/>
                </a:solidFill>
                <a:latin typeface="Arial"/>
                <a:ea typeface="Arial"/>
                <a:cs typeface="Arial"/>
                <a:sym typeface="Arial"/>
              </a:rPr>
              <a:t> specificity often works best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1"/>
          <p:cNvSpPr txBox="1"/>
          <p:nvPr/>
        </p:nvSpPr>
        <p:spPr>
          <a:xfrm>
            <a:off x="501400" y="2790850"/>
            <a:ext cx="3327600" cy="21651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400" u="none" cap="none" strike="noStrike">
                <a:solidFill>
                  <a:schemeClr val="dk1"/>
                </a:solidFill>
                <a:latin typeface="Calibri"/>
                <a:ea typeface="Calibri"/>
                <a:cs typeface="Calibri"/>
                <a:sym typeface="Calibri"/>
              </a:rPr>
              <a:t>AUC = area under the curve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0.5-0.7 = poor model performance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0.7-0.9 = moderate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&gt; 0.9 = excellent</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True Positive Rate (TPR) = TP/(TP + FN)</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False Positive Rate (FPR) = FP/(FP + TN)</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35" name="Google Shape;335;p61"/>
          <p:cNvSpPr txBox="1"/>
          <p:nvPr/>
        </p:nvSpPr>
        <p:spPr>
          <a:xfrm>
            <a:off x="61811" y="1192824"/>
            <a:ext cx="184500" cy="3693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6" name="Google Shape;336;p61"/>
          <p:cNvSpPr txBox="1"/>
          <p:nvPr/>
        </p:nvSpPr>
        <p:spPr>
          <a:xfrm>
            <a:off x="429449" y="146177"/>
            <a:ext cx="8833200" cy="4617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Calibri"/>
                <a:ea typeface="Calibri"/>
                <a:cs typeface="Calibri"/>
                <a:sym typeface="Calibri"/>
              </a:rPr>
              <a:t>Results: </a:t>
            </a:r>
            <a:r>
              <a:rPr b="0" i="0" lang="en" sz="2400" u="none" cap="none" strike="noStrike">
                <a:solidFill>
                  <a:schemeClr val="lt1"/>
                </a:solidFill>
                <a:latin typeface="Calibri"/>
                <a:ea typeface="Calibri"/>
                <a:cs typeface="Calibri"/>
                <a:sym typeface="Calibri"/>
              </a:rPr>
              <a:t>Evaluation stats – Relative Operating Characteristic (ROC)</a:t>
            </a:r>
            <a:endParaRPr b="0" i="0" sz="1400" u="none" cap="none" strike="noStrike">
              <a:solidFill>
                <a:srgbClr val="000000"/>
              </a:solidFill>
              <a:latin typeface="Arial"/>
              <a:ea typeface="Arial"/>
              <a:cs typeface="Arial"/>
              <a:sym typeface="Arial"/>
            </a:endParaRPr>
          </a:p>
        </p:txBody>
      </p:sp>
      <p:grpSp>
        <p:nvGrpSpPr>
          <p:cNvPr id="337" name="Google Shape;337;p61"/>
          <p:cNvGrpSpPr/>
          <p:nvPr/>
        </p:nvGrpSpPr>
        <p:grpSpPr>
          <a:xfrm>
            <a:off x="4814776" y="767791"/>
            <a:ext cx="3371825" cy="3532214"/>
            <a:chOff x="2369951" y="1055916"/>
            <a:chExt cx="3371825" cy="3532214"/>
          </a:xfrm>
        </p:grpSpPr>
        <p:sp>
          <p:nvSpPr>
            <p:cNvPr id="338" name="Google Shape;338;p61"/>
            <p:cNvSpPr/>
            <p:nvPr/>
          </p:nvSpPr>
          <p:spPr>
            <a:xfrm>
              <a:off x="2875490" y="1353574"/>
              <a:ext cx="2423397" cy="2800722"/>
            </a:xfrm>
            <a:custGeom>
              <a:rect b="b" l="l" r="r" t="t"/>
              <a:pathLst>
                <a:path extrusionOk="0" h="2766145" w="2423397">
                  <a:moveTo>
                    <a:pt x="12169" y="2766145"/>
                  </a:moveTo>
                  <a:cubicBezTo>
                    <a:pt x="-703" y="2028856"/>
                    <a:pt x="-27875" y="1294558"/>
                    <a:pt x="89397" y="852484"/>
                  </a:cubicBezTo>
                  <a:cubicBezTo>
                    <a:pt x="206669" y="410410"/>
                    <a:pt x="326802" y="255314"/>
                    <a:pt x="715802" y="113702"/>
                  </a:cubicBezTo>
                  <a:cubicBezTo>
                    <a:pt x="1104802" y="-27910"/>
                    <a:pt x="2423397" y="2814"/>
                    <a:pt x="2423397" y="2814"/>
                  </a:cubicBezTo>
                </a:path>
              </a:pathLst>
            </a:custGeom>
            <a:noFill/>
            <a:ln cap="flat" cmpd="sng" w="25400">
              <a:solidFill>
                <a:srgbClr val="3CAA35"/>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 name="Google Shape;339;p61"/>
            <p:cNvSpPr txBox="1"/>
            <p:nvPr/>
          </p:nvSpPr>
          <p:spPr>
            <a:xfrm>
              <a:off x="3233524" y="1055916"/>
              <a:ext cx="1686000" cy="3384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CAA35"/>
                  </a:solidFill>
                  <a:latin typeface="Calibri"/>
                  <a:ea typeface="Calibri"/>
                  <a:cs typeface="Calibri"/>
                  <a:sym typeface="Calibri"/>
                </a:rPr>
                <a:t>perfect prediction</a:t>
              </a:r>
              <a:endParaRPr b="0" i="0" sz="1400" u="none" cap="none" strike="noStrike">
                <a:solidFill>
                  <a:srgbClr val="000000"/>
                </a:solidFill>
                <a:latin typeface="Arial"/>
                <a:ea typeface="Arial"/>
                <a:cs typeface="Arial"/>
                <a:sym typeface="Arial"/>
              </a:endParaRPr>
            </a:p>
          </p:txBody>
        </p:sp>
        <p:cxnSp>
          <p:nvCxnSpPr>
            <p:cNvPr id="340" name="Google Shape;340;p61"/>
            <p:cNvCxnSpPr/>
            <p:nvPr/>
          </p:nvCxnSpPr>
          <p:spPr>
            <a:xfrm>
              <a:off x="2939175" y="1268097"/>
              <a:ext cx="328800" cy="0"/>
            </a:xfrm>
            <a:prstGeom prst="straightConnector1">
              <a:avLst/>
            </a:prstGeom>
            <a:noFill/>
            <a:ln cap="flat" cmpd="sng" w="25400">
              <a:solidFill>
                <a:srgbClr val="3CAA35"/>
              </a:solidFill>
              <a:prstDash val="solid"/>
              <a:round/>
              <a:headEnd len="med" w="med" type="stealth"/>
              <a:tailEnd len="sm" w="sm" type="none"/>
            </a:ln>
          </p:spPr>
        </p:cxnSp>
        <p:cxnSp>
          <p:nvCxnSpPr>
            <p:cNvPr id="341" name="Google Shape;341;p61"/>
            <p:cNvCxnSpPr/>
            <p:nvPr/>
          </p:nvCxnSpPr>
          <p:spPr>
            <a:xfrm flipH="1">
              <a:off x="2823361" y="1688592"/>
              <a:ext cx="2502600" cy="2497200"/>
            </a:xfrm>
            <a:prstGeom prst="straightConnector1">
              <a:avLst/>
            </a:prstGeom>
            <a:noFill/>
            <a:ln cap="flat" cmpd="sng" w="25400">
              <a:solidFill>
                <a:srgbClr val="FAB333"/>
              </a:solidFill>
              <a:prstDash val="dash"/>
              <a:round/>
              <a:headEnd len="sm" w="sm" type="none"/>
              <a:tailEnd len="sm" w="sm" type="none"/>
            </a:ln>
          </p:spPr>
        </p:cxnSp>
        <p:grpSp>
          <p:nvGrpSpPr>
            <p:cNvPr id="342" name="Google Shape;342;p61"/>
            <p:cNvGrpSpPr/>
            <p:nvPr/>
          </p:nvGrpSpPr>
          <p:grpSpPr>
            <a:xfrm>
              <a:off x="2814697" y="1293846"/>
              <a:ext cx="2854500" cy="2892000"/>
              <a:chOff x="2663006" y="1098424"/>
              <a:chExt cx="2854500" cy="2892000"/>
            </a:xfrm>
          </p:grpSpPr>
          <p:cxnSp>
            <p:nvCxnSpPr>
              <p:cNvPr id="343" name="Google Shape;343;p61"/>
              <p:cNvCxnSpPr/>
              <p:nvPr/>
            </p:nvCxnSpPr>
            <p:spPr>
              <a:xfrm>
                <a:off x="2671730" y="1098424"/>
                <a:ext cx="0" cy="2892000"/>
              </a:xfrm>
              <a:prstGeom prst="straightConnector1">
                <a:avLst/>
              </a:prstGeom>
              <a:noFill/>
              <a:ln cap="flat" cmpd="sng" w="25400">
                <a:solidFill>
                  <a:schemeClr val="dk1"/>
                </a:solidFill>
                <a:prstDash val="solid"/>
                <a:round/>
                <a:headEnd len="sm" w="sm" type="none"/>
                <a:tailEnd len="sm" w="sm" type="none"/>
              </a:ln>
            </p:spPr>
          </p:cxnSp>
          <p:cxnSp>
            <p:nvCxnSpPr>
              <p:cNvPr id="344" name="Google Shape;344;p61"/>
              <p:cNvCxnSpPr/>
              <p:nvPr/>
            </p:nvCxnSpPr>
            <p:spPr>
              <a:xfrm rot="10800000">
                <a:off x="2663006" y="3990369"/>
                <a:ext cx="2854500" cy="0"/>
              </a:xfrm>
              <a:prstGeom prst="straightConnector1">
                <a:avLst/>
              </a:prstGeom>
              <a:noFill/>
              <a:ln cap="flat" cmpd="sng" w="25400">
                <a:solidFill>
                  <a:schemeClr val="dk1"/>
                </a:solidFill>
                <a:prstDash val="solid"/>
                <a:round/>
                <a:headEnd len="sm" w="sm" type="none"/>
                <a:tailEnd len="sm" w="sm" type="none"/>
              </a:ln>
            </p:spPr>
          </p:cxnSp>
        </p:grpSp>
        <p:grpSp>
          <p:nvGrpSpPr>
            <p:cNvPr id="345" name="Google Shape;345;p61"/>
            <p:cNvGrpSpPr/>
            <p:nvPr/>
          </p:nvGrpSpPr>
          <p:grpSpPr>
            <a:xfrm>
              <a:off x="2717931" y="4119886"/>
              <a:ext cx="3023845" cy="468244"/>
              <a:chOff x="2566244" y="3924470"/>
              <a:chExt cx="3023845" cy="468244"/>
            </a:xfrm>
          </p:grpSpPr>
          <p:sp>
            <p:nvSpPr>
              <p:cNvPr id="346" name="Google Shape;346;p61"/>
              <p:cNvSpPr txBox="1"/>
              <p:nvPr/>
            </p:nvSpPr>
            <p:spPr>
              <a:xfrm>
                <a:off x="3227431" y="4054014"/>
                <a:ext cx="17307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False Positive Rate  </a:t>
                </a:r>
                <a:endParaRPr b="0" i="0" sz="1400" u="none" cap="none" strike="noStrike">
                  <a:solidFill>
                    <a:srgbClr val="000000"/>
                  </a:solidFill>
                  <a:latin typeface="Arial"/>
                  <a:ea typeface="Arial"/>
                  <a:cs typeface="Arial"/>
                  <a:sym typeface="Arial"/>
                </a:endParaRPr>
              </a:p>
            </p:txBody>
          </p:sp>
          <p:sp>
            <p:nvSpPr>
              <p:cNvPr id="347" name="Google Shape;347;p61"/>
              <p:cNvSpPr txBox="1"/>
              <p:nvPr/>
            </p:nvSpPr>
            <p:spPr>
              <a:xfrm>
                <a:off x="2566244" y="3924470"/>
                <a:ext cx="2886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0</a:t>
                </a:r>
                <a:endParaRPr b="0" i="0" sz="1400" u="none" cap="none" strike="noStrike">
                  <a:solidFill>
                    <a:srgbClr val="000000"/>
                  </a:solidFill>
                  <a:latin typeface="Arial"/>
                  <a:ea typeface="Arial"/>
                  <a:cs typeface="Arial"/>
                  <a:sym typeface="Arial"/>
                </a:endParaRPr>
              </a:p>
            </p:txBody>
          </p:sp>
          <p:sp>
            <p:nvSpPr>
              <p:cNvPr id="348" name="Google Shape;348;p61"/>
              <p:cNvSpPr txBox="1"/>
              <p:nvPr/>
            </p:nvSpPr>
            <p:spPr>
              <a:xfrm>
                <a:off x="5301489" y="3930302"/>
                <a:ext cx="2886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grpSp>
        <p:grpSp>
          <p:nvGrpSpPr>
            <p:cNvPr id="349" name="Google Shape;349;p61"/>
            <p:cNvGrpSpPr/>
            <p:nvPr/>
          </p:nvGrpSpPr>
          <p:grpSpPr>
            <a:xfrm>
              <a:off x="2369951" y="1166940"/>
              <a:ext cx="487730" cy="3116960"/>
              <a:chOff x="2218264" y="971524"/>
              <a:chExt cx="487730" cy="3116960"/>
            </a:xfrm>
          </p:grpSpPr>
          <p:sp>
            <p:nvSpPr>
              <p:cNvPr id="350" name="Google Shape;350;p61"/>
              <p:cNvSpPr txBox="1"/>
              <p:nvPr/>
            </p:nvSpPr>
            <p:spPr>
              <a:xfrm rot="-5400000">
                <a:off x="1542664" y="2236784"/>
                <a:ext cx="16899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True Positive Rate  </a:t>
                </a:r>
                <a:endParaRPr b="0" i="0" sz="1400" u="none" cap="none" strike="noStrike">
                  <a:solidFill>
                    <a:srgbClr val="000000"/>
                  </a:solidFill>
                  <a:latin typeface="Arial"/>
                  <a:ea typeface="Arial"/>
                  <a:cs typeface="Arial"/>
                  <a:sym typeface="Arial"/>
                </a:endParaRPr>
              </a:p>
            </p:txBody>
          </p:sp>
          <p:sp>
            <p:nvSpPr>
              <p:cNvPr id="351" name="Google Shape;351;p61"/>
              <p:cNvSpPr txBox="1"/>
              <p:nvPr/>
            </p:nvSpPr>
            <p:spPr>
              <a:xfrm>
                <a:off x="2417394" y="3749784"/>
                <a:ext cx="2886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0</a:t>
                </a:r>
                <a:endParaRPr b="0" i="0" sz="1400" u="none" cap="none" strike="noStrike">
                  <a:solidFill>
                    <a:srgbClr val="000000"/>
                  </a:solidFill>
                  <a:latin typeface="Arial"/>
                  <a:ea typeface="Arial"/>
                  <a:cs typeface="Arial"/>
                  <a:sym typeface="Arial"/>
                </a:endParaRPr>
              </a:p>
            </p:txBody>
          </p:sp>
          <p:sp>
            <p:nvSpPr>
              <p:cNvPr id="352" name="Google Shape;352;p61"/>
              <p:cNvSpPr txBox="1"/>
              <p:nvPr/>
            </p:nvSpPr>
            <p:spPr>
              <a:xfrm>
                <a:off x="2395323" y="971524"/>
                <a:ext cx="2886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grpSp>
        <p:sp>
          <p:nvSpPr>
            <p:cNvPr id="353" name="Google Shape;353;p61"/>
            <p:cNvSpPr/>
            <p:nvPr/>
          </p:nvSpPr>
          <p:spPr>
            <a:xfrm>
              <a:off x="2769417" y="1239840"/>
              <a:ext cx="108000" cy="108000"/>
            </a:xfrm>
            <a:prstGeom prst="ellipse">
              <a:avLst/>
            </a:prstGeom>
            <a:solidFill>
              <a:srgbClr val="3CAA35"/>
            </a:solidFill>
            <a:ln cap="flat" cmpd="sng" w="9525">
              <a:solidFill>
                <a:srgbClr val="3CAA35"/>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p61"/>
            <p:cNvSpPr txBox="1"/>
            <p:nvPr/>
          </p:nvSpPr>
          <p:spPr>
            <a:xfrm rot="-2709822">
              <a:off x="3764120" y="1936221"/>
              <a:ext cx="1781916" cy="338564"/>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AB333"/>
                  </a:solidFill>
                  <a:latin typeface="Calibri"/>
                  <a:ea typeface="Calibri"/>
                  <a:cs typeface="Calibri"/>
                  <a:sym typeface="Calibri"/>
                </a:rPr>
                <a:t>Random prediction</a:t>
              </a:r>
              <a:endParaRPr b="0" i="0" sz="1400" u="none" cap="none" strike="noStrike">
                <a:solidFill>
                  <a:srgbClr val="000000"/>
                </a:solidFill>
                <a:latin typeface="Arial"/>
                <a:ea typeface="Arial"/>
                <a:cs typeface="Arial"/>
                <a:sym typeface="Arial"/>
              </a:endParaRPr>
            </a:p>
          </p:txBody>
        </p:sp>
        <p:cxnSp>
          <p:nvCxnSpPr>
            <p:cNvPr id="355" name="Google Shape;355;p61"/>
            <p:cNvCxnSpPr/>
            <p:nvPr/>
          </p:nvCxnSpPr>
          <p:spPr>
            <a:xfrm>
              <a:off x="3379121" y="2992966"/>
              <a:ext cx="261900" cy="245700"/>
            </a:xfrm>
            <a:prstGeom prst="straightConnector1">
              <a:avLst/>
            </a:prstGeom>
            <a:noFill/>
            <a:ln cap="flat" cmpd="sng" w="25400">
              <a:solidFill>
                <a:schemeClr val="dk1"/>
              </a:solidFill>
              <a:prstDash val="solid"/>
              <a:round/>
              <a:headEnd len="med" w="med" type="stealth"/>
              <a:tailEnd len="sm" w="sm" type="none"/>
            </a:ln>
          </p:spPr>
        </p:cxnSp>
        <p:cxnSp>
          <p:nvCxnSpPr>
            <p:cNvPr id="356" name="Google Shape;356;p61"/>
            <p:cNvCxnSpPr/>
            <p:nvPr/>
          </p:nvCxnSpPr>
          <p:spPr>
            <a:xfrm rot="10800000">
              <a:off x="3772955" y="3371290"/>
              <a:ext cx="263700" cy="272700"/>
            </a:xfrm>
            <a:prstGeom prst="straightConnector1">
              <a:avLst/>
            </a:prstGeom>
            <a:noFill/>
            <a:ln cap="flat" cmpd="sng" w="25400">
              <a:solidFill>
                <a:schemeClr val="dk1"/>
              </a:solidFill>
              <a:prstDash val="solid"/>
              <a:round/>
              <a:headEnd len="med" w="med" type="stealth"/>
              <a:tailEnd len="sm" w="sm" type="none"/>
            </a:ln>
          </p:spPr>
        </p:cxnSp>
        <p:sp>
          <p:nvSpPr>
            <p:cNvPr id="357" name="Google Shape;357;p61"/>
            <p:cNvSpPr txBox="1"/>
            <p:nvPr/>
          </p:nvSpPr>
          <p:spPr>
            <a:xfrm>
              <a:off x="3070131" y="2718031"/>
              <a:ext cx="642000" cy="3117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better</a:t>
              </a:r>
              <a:endParaRPr b="0" i="0" sz="1400" u="none" cap="none" strike="noStrike">
                <a:solidFill>
                  <a:srgbClr val="000000"/>
                </a:solidFill>
                <a:latin typeface="Arial"/>
                <a:ea typeface="Arial"/>
                <a:cs typeface="Arial"/>
                <a:sym typeface="Arial"/>
              </a:endParaRPr>
            </a:p>
          </p:txBody>
        </p:sp>
        <p:sp>
          <p:nvSpPr>
            <p:cNvPr id="358" name="Google Shape;358;p61"/>
            <p:cNvSpPr txBox="1"/>
            <p:nvPr/>
          </p:nvSpPr>
          <p:spPr>
            <a:xfrm>
              <a:off x="3816237" y="3551614"/>
              <a:ext cx="637800" cy="3117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worse</a:t>
              </a:r>
              <a:endParaRPr b="0" i="0" sz="1400" u="none" cap="none" strike="noStrike">
                <a:solidFill>
                  <a:srgbClr val="000000"/>
                </a:solidFill>
                <a:latin typeface="Arial"/>
                <a:ea typeface="Arial"/>
                <a:cs typeface="Arial"/>
                <a:sym typeface="Arial"/>
              </a:endParaRPr>
            </a:p>
          </p:txBody>
        </p:sp>
      </p:grpSp>
      <p:sp>
        <p:nvSpPr>
          <p:cNvPr id="359" name="Google Shape;359;p61"/>
          <p:cNvSpPr/>
          <p:nvPr/>
        </p:nvSpPr>
        <p:spPr>
          <a:xfrm>
            <a:off x="1143000" y="-163165"/>
            <a:ext cx="9144000" cy="882300"/>
          </a:xfrm>
          <a:prstGeom prst="rect">
            <a:avLst/>
          </a:prstGeom>
          <a:noFill/>
          <a:ln>
            <a:noFill/>
          </a:ln>
        </p:spPr>
        <p:txBody>
          <a:bodyPr anchorCtr="0" anchor="t" bIns="45700" lIns="91400" spcFirstLastPara="1" rIns="91400" wrap="square" tIns="45700">
            <a:noAutofit/>
          </a:bodyPr>
          <a:lstStyle/>
          <a:p>
            <a:pPr indent="0" lvl="0" marL="0" marR="0" rtl="0" algn="ctr">
              <a:lnSpc>
                <a:spcPct val="200000"/>
              </a:lnSpc>
              <a:spcBef>
                <a:spcPts val="0"/>
              </a:spcBef>
              <a:spcAft>
                <a:spcPts val="0"/>
              </a:spcAft>
              <a:buClr>
                <a:srgbClr val="000000"/>
              </a:buClr>
              <a:buSzPts val="2800"/>
              <a:buFont typeface="Arial"/>
              <a:buNone/>
            </a:pPr>
            <a:r>
              <a:rPr b="0" i="0" lang="en" sz="2800" u="none" cap="none" strike="noStrike">
                <a:solidFill>
                  <a:schemeClr val="lt1"/>
                </a:solidFill>
                <a:latin typeface="Open Sans Light"/>
                <a:ea typeface="Open Sans Light"/>
                <a:cs typeface="Open Sans Light"/>
                <a:sym typeface="Open Sans Light"/>
              </a:rPr>
              <a:t>Evaluation statistics: ROC curve</a:t>
            </a:r>
            <a:endParaRPr b="0" i="0" sz="2400" u="none" cap="none" strike="noStrike">
              <a:solidFill>
                <a:schemeClr val="lt1"/>
              </a:solidFill>
              <a:latin typeface="Open Sans Light"/>
              <a:ea typeface="Open Sans Light"/>
              <a:cs typeface="Open Sans Light"/>
              <a:sym typeface="Open Sans Light"/>
            </a:endParaRPr>
          </a:p>
        </p:txBody>
      </p:sp>
      <p:grpSp>
        <p:nvGrpSpPr>
          <p:cNvPr id="360" name="Google Shape;360;p61"/>
          <p:cNvGrpSpPr/>
          <p:nvPr/>
        </p:nvGrpSpPr>
        <p:grpSpPr>
          <a:xfrm>
            <a:off x="-1" y="119"/>
            <a:ext cx="9144002" cy="597900"/>
            <a:chOff x="-1" y="119"/>
            <a:chExt cx="9144002" cy="597900"/>
          </a:xfrm>
        </p:grpSpPr>
        <p:sp>
          <p:nvSpPr>
            <p:cNvPr id="361" name="Google Shape;361;p61"/>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Predictive performance: ROC curve</a:t>
              </a:r>
              <a:endParaRPr b="0" i="0" sz="1400" u="none" cap="none" strike="noStrike">
                <a:solidFill>
                  <a:srgbClr val="000000"/>
                </a:solidFill>
                <a:latin typeface="Arial"/>
                <a:ea typeface="Arial"/>
                <a:cs typeface="Arial"/>
                <a:sym typeface="Arial"/>
              </a:endParaRPr>
            </a:p>
          </p:txBody>
        </p:sp>
        <p:cxnSp>
          <p:nvCxnSpPr>
            <p:cNvPr id="362" name="Google Shape;362;p61"/>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graphicFrame>
        <p:nvGraphicFramePr>
          <p:cNvPr id="363" name="Google Shape;363;p61"/>
          <p:cNvGraphicFramePr/>
          <p:nvPr/>
        </p:nvGraphicFramePr>
        <p:xfrm>
          <a:off x="794356" y="1433756"/>
          <a:ext cx="3000000" cy="3000000"/>
        </p:xfrm>
        <a:graphic>
          <a:graphicData uri="http://schemas.openxmlformats.org/drawingml/2006/table">
            <a:tbl>
              <a:tblPr>
                <a:noFill/>
                <a:tableStyleId>{E71F83BC-91EF-49DE-A07B-A4D547E02F8A}</a:tableStyleId>
              </a:tblPr>
              <a:tblGrid>
                <a:gridCol w="1098225"/>
                <a:gridCol w="1098225"/>
              </a:tblGrid>
              <a:tr h="55500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p>
                    <a:p>
                      <a:pPr indent="0" lvl="0" marL="0" marR="0" rtl="0" algn="ctr">
                        <a:lnSpc>
                          <a:spcPct val="100000"/>
                        </a:lnSpc>
                        <a:spcBef>
                          <a:spcPts val="0"/>
                        </a:spcBef>
                        <a:spcAft>
                          <a:spcPts val="0"/>
                        </a:spcAft>
                        <a:buClr>
                          <a:srgbClr val="000000"/>
                        </a:buClr>
                        <a:buSzPts val="800"/>
                        <a:buFont typeface="Arial"/>
                        <a:buNone/>
                      </a:pPr>
                      <a:r>
                        <a:rPr lang="en" sz="800" u="none" cap="none" strike="noStrike"/>
                        <a:t>True Negative (TN)</a:t>
                      </a:r>
                      <a:endParaRPr sz="8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p>
                    <a:p>
                      <a:pPr indent="0" lvl="0" marL="0" marR="0" rtl="0" algn="ctr">
                        <a:lnSpc>
                          <a:spcPct val="100000"/>
                        </a:lnSpc>
                        <a:spcBef>
                          <a:spcPts val="0"/>
                        </a:spcBef>
                        <a:spcAft>
                          <a:spcPts val="0"/>
                        </a:spcAft>
                        <a:buClr>
                          <a:srgbClr val="000000"/>
                        </a:buClr>
                        <a:buSzPts val="800"/>
                        <a:buFont typeface="Arial"/>
                        <a:buNone/>
                      </a:pPr>
                      <a:r>
                        <a:rPr lang="en" sz="800" u="none" cap="none" strike="noStrike"/>
                        <a:t>False Positive (FP)</a:t>
                      </a:r>
                      <a:endParaRPr sz="800" u="none" cap="none" strike="noStrike"/>
                    </a:p>
                  </a:txBody>
                  <a:tcPr marT="68575" marB="68575" marR="68575" marL="68575"/>
                </a:tc>
              </a:tr>
              <a:tr h="55500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p>
                    <a:p>
                      <a:pPr indent="0" lvl="0" marL="0" marR="0" rtl="0" algn="ctr">
                        <a:lnSpc>
                          <a:spcPct val="100000"/>
                        </a:lnSpc>
                        <a:spcBef>
                          <a:spcPts val="0"/>
                        </a:spcBef>
                        <a:spcAft>
                          <a:spcPts val="0"/>
                        </a:spcAft>
                        <a:buClr>
                          <a:srgbClr val="000000"/>
                        </a:buClr>
                        <a:buSzPts val="800"/>
                        <a:buFont typeface="Arial"/>
                        <a:buNone/>
                      </a:pPr>
                      <a:r>
                        <a:rPr lang="en" sz="800" u="none" cap="none" strike="noStrike"/>
                        <a:t>False Negative (FN)</a:t>
                      </a:r>
                      <a:endParaRPr sz="8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p>
                    <a:p>
                      <a:pPr indent="0" lvl="0" marL="0" marR="0" rtl="0" algn="ctr">
                        <a:lnSpc>
                          <a:spcPct val="100000"/>
                        </a:lnSpc>
                        <a:spcBef>
                          <a:spcPts val="0"/>
                        </a:spcBef>
                        <a:spcAft>
                          <a:spcPts val="0"/>
                        </a:spcAft>
                        <a:buClr>
                          <a:srgbClr val="000000"/>
                        </a:buClr>
                        <a:buSzPts val="800"/>
                        <a:buFont typeface="Arial"/>
                        <a:buNone/>
                      </a:pPr>
                      <a:r>
                        <a:rPr lang="en" sz="800" u="none" cap="none" strike="noStrike"/>
                        <a:t>True Positive (TP)</a:t>
                      </a:r>
                      <a:endParaRPr sz="800" u="none" cap="none" strike="noStrike"/>
                    </a:p>
                  </a:txBody>
                  <a:tcPr marT="68575" marB="68575" marR="68575" marL="68575"/>
                </a:tc>
              </a:tr>
            </a:tbl>
          </a:graphicData>
        </a:graphic>
      </p:graphicFrame>
      <p:sp>
        <p:nvSpPr>
          <p:cNvPr id="364" name="Google Shape;364;p61"/>
          <p:cNvSpPr txBox="1"/>
          <p:nvPr/>
        </p:nvSpPr>
        <p:spPr>
          <a:xfrm>
            <a:off x="1076919" y="1179731"/>
            <a:ext cx="17691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libri"/>
                <a:ea typeface="Calibri"/>
                <a:cs typeface="Calibri"/>
                <a:sym typeface="Calibri"/>
              </a:rPr>
              <a:t>Negative                                 Positive</a:t>
            </a:r>
            <a:endParaRPr b="0" i="0" sz="800" u="none" cap="none" strike="noStrike">
              <a:solidFill>
                <a:srgbClr val="000000"/>
              </a:solidFill>
              <a:latin typeface="Calibri"/>
              <a:ea typeface="Calibri"/>
              <a:cs typeface="Calibri"/>
              <a:sym typeface="Calibri"/>
            </a:endParaRPr>
          </a:p>
        </p:txBody>
      </p:sp>
      <p:sp>
        <p:nvSpPr>
          <p:cNvPr id="365" name="Google Shape;365;p61"/>
          <p:cNvSpPr txBox="1"/>
          <p:nvPr/>
        </p:nvSpPr>
        <p:spPr>
          <a:xfrm rot="-5400000">
            <a:off x="98956" y="1870611"/>
            <a:ext cx="11001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libri"/>
                <a:ea typeface="Calibri"/>
                <a:cs typeface="Calibri"/>
                <a:sym typeface="Calibri"/>
              </a:rPr>
              <a:t> Positive           Negative</a:t>
            </a:r>
            <a:endParaRPr b="0" i="0" sz="800" u="none" cap="none" strike="noStrike">
              <a:solidFill>
                <a:srgbClr val="000000"/>
              </a:solidFill>
              <a:latin typeface="Calibri"/>
              <a:ea typeface="Calibri"/>
              <a:cs typeface="Calibri"/>
              <a:sym typeface="Calibri"/>
            </a:endParaRPr>
          </a:p>
        </p:txBody>
      </p:sp>
      <p:sp>
        <p:nvSpPr>
          <p:cNvPr id="366" name="Google Shape;366;p61"/>
          <p:cNvSpPr txBox="1"/>
          <p:nvPr/>
        </p:nvSpPr>
        <p:spPr>
          <a:xfrm rot="-5400000">
            <a:off x="-87307" y="1821729"/>
            <a:ext cx="11001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libri"/>
                <a:ea typeface="Calibri"/>
                <a:cs typeface="Calibri"/>
                <a:sym typeface="Calibri"/>
              </a:rPr>
              <a:t>               </a:t>
            </a:r>
            <a:r>
              <a:rPr b="1" i="0" lang="en" sz="800" u="none" cap="none" strike="noStrike">
                <a:solidFill>
                  <a:srgbClr val="000000"/>
                </a:solidFill>
                <a:latin typeface="Calibri"/>
                <a:ea typeface="Calibri"/>
                <a:cs typeface="Calibri"/>
                <a:sym typeface="Calibri"/>
              </a:rPr>
              <a:t>  Actual</a:t>
            </a:r>
            <a:endParaRPr b="1" i="0" sz="800" u="none" cap="none" strike="noStrike">
              <a:solidFill>
                <a:srgbClr val="000000"/>
              </a:solidFill>
              <a:latin typeface="Calibri"/>
              <a:ea typeface="Calibri"/>
              <a:cs typeface="Calibri"/>
              <a:sym typeface="Calibri"/>
            </a:endParaRPr>
          </a:p>
        </p:txBody>
      </p:sp>
      <p:sp>
        <p:nvSpPr>
          <p:cNvPr id="367" name="Google Shape;367;p61"/>
          <p:cNvSpPr txBox="1"/>
          <p:nvPr/>
        </p:nvSpPr>
        <p:spPr>
          <a:xfrm>
            <a:off x="1556544" y="967669"/>
            <a:ext cx="5958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Calibri"/>
                <a:ea typeface="Calibri"/>
                <a:cs typeface="Calibri"/>
                <a:sym typeface="Calibri"/>
              </a:rPr>
              <a:t>Predicted</a:t>
            </a:r>
            <a:endParaRPr b="1" i="0" sz="800" u="none" cap="none" strike="noStrike">
              <a:solidFill>
                <a:srgbClr val="000000"/>
              </a:solidFill>
              <a:latin typeface="Calibri"/>
              <a:ea typeface="Calibri"/>
              <a:cs typeface="Calibri"/>
              <a:sym typeface="Calibri"/>
            </a:endParaRPr>
          </a:p>
        </p:txBody>
      </p:sp>
      <p:sp>
        <p:nvSpPr>
          <p:cNvPr id="368" name="Google Shape;368;p61"/>
          <p:cNvSpPr txBox="1"/>
          <p:nvPr/>
        </p:nvSpPr>
        <p:spPr>
          <a:xfrm>
            <a:off x="1303224" y="719125"/>
            <a:ext cx="14010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Confusion Matrix</a:t>
            </a:r>
            <a:endParaRPr b="1" i="0" sz="12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nvSpPr>
        <p:spPr>
          <a:xfrm>
            <a:off x="-1081189" y="1192824"/>
            <a:ext cx="184500" cy="3693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5" name="Google Shape;375;p62"/>
          <p:cNvSpPr txBox="1"/>
          <p:nvPr/>
        </p:nvSpPr>
        <p:spPr>
          <a:xfrm>
            <a:off x="429449" y="146177"/>
            <a:ext cx="8833200" cy="4617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Calibri"/>
                <a:ea typeface="Calibri"/>
                <a:cs typeface="Calibri"/>
                <a:sym typeface="Calibri"/>
              </a:rPr>
              <a:t>Results: </a:t>
            </a:r>
            <a:r>
              <a:rPr b="0" i="0" lang="en" sz="2400" u="none" cap="none" strike="noStrike">
                <a:solidFill>
                  <a:schemeClr val="lt1"/>
                </a:solidFill>
                <a:latin typeface="Calibri"/>
                <a:ea typeface="Calibri"/>
                <a:cs typeface="Calibri"/>
                <a:sym typeface="Calibri"/>
              </a:rPr>
              <a:t>Evaluation stats – Relative Operating Characteristic (ROC)</a:t>
            </a:r>
            <a:endParaRPr b="0" i="0" sz="1400" u="none" cap="none" strike="noStrike">
              <a:solidFill>
                <a:srgbClr val="000000"/>
              </a:solidFill>
              <a:latin typeface="Arial"/>
              <a:ea typeface="Arial"/>
              <a:cs typeface="Arial"/>
              <a:sym typeface="Arial"/>
            </a:endParaRPr>
          </a:p>
        </p:txBody>
      </p:sp>
      <p:sp>
        <p:nvSpPr>
          <p:cNvPr id="376" name="Google Shape;376;p62"/>
          <p:cNvSpPr/>
          <p:nvPr/>
        </p:nvSpPr>
        <p:spPr>
          <a:xfrm>
            <a:off x="0" y="-222490"/>
            <a:ext cx="9144000" cy="882300"/>
          </a:xfrm>
          <a:prstGeom prst="rect">
            <a:avLst/>
          </a:prstGeom>
          <a:noFill/>
          <a:ln>
            <a:noFill/>
          </a:ln>
        </p:spPr>
        <p:txBody>
          <a:bodyPr anchorCtr="0" anchor="t" bIns="45700" lIns="91400" spcFirstLastPara="1" rIns="91400" wrap="square" tIns="45700">
            <a:noAutofit/>
          </a:bodyPr>
          <a:lstStyle/>
          <a:p>
            <a:pPr indent="0" lvl="0" marL="0" marR="0" rtl="0" algn="ctr">
              <a:lnSpc>
                <a:spcPct val="200000"/>
              </a:lnSpc>
              <a:spcBef>
                <a:spcPts val="0"/>
              </a:spcBef>
              <a:spcAft>
                <a:spcPts val="0"/>
              </a:spcAft>
              <a:buClr>
                <a:srgbClr val="000000"/>
              </a:buClr>
              <a:buSzPts val="2800"/>
              <a:buFont typeface="Arial"/>
              <a:buNone/>
            </a:pPr>
            <a:r>
              <a:rPr b="0" i="0" lang="en" sz="2800" u="none" cap="none" strike="noStrike">
                <a:solidFill>
                  <a:schemeClr val="lt1"/>
                </a:solidFill>
                <a:latin typeface="Open Sans Light"/>
                <a:ea typeface="Open Sans Light"/>
                <a:cs typeface="Open Sans Light"/>
                <a:sym typeface="Open Sans Light"/>
              </a:rPr>
              <a:t>Evaluation statistics: ROC curve</a:t>
            </a:r>
            <a:endParaRPr b="0" i="0" sz="2400" u="none" cap="none" strike="noStrike">
              <a:solidFill>
                <a:schemeClr val="lt1"/>
              </a:solidFill>
              <a:latin typeface="Open Sans Light"/>
              <a:ea typeface="Open Sans Light"/>
              <a:cs typeface="Open Sans Light"/>
              <a:sym typeface="Open Sans Light"/>
            </a:endParaRPr>
          </a:p>
        </p:txBody>
      </p:sp>
      <p:grpSp>
        <p:nvGrpSpPr>
          <p:cNvPr id="377" name="Google Shape;377;p62"/>
          <p:cNvGrpSpPr/>
          <p:nvPr/>
        </p:nvGrpSpPr>
        <p:grpSpPr>
          <a:xfrm>
            <a:off x="-1" y="119"/>
            <a:ext cx="9144002" cy="597900"/>
            <a:chOff x="-1" y="119"/>
            <a:chExt cx="9144002" cy="597900"/>
          </a:xfrm>
        </p:grpSpPr>
        <p:sp>
          <p:nvSpPr>
            <p:cNvPr id="378" name="Google Shape;378;p62"/>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Predictive performance: ROC curve</a:t>
              </a:r>
              <a:endParaRPr b="0" i="0" sz="1400" u="none" cap="none" strike="noStrike">
                <a:solidFill>
                  <a:srgbClr val="000000"/>
                </a:solidFill>
                <a:latin typeface="Arial"/>
                <a:ea typeface="Arial"/>
                <a:cs typeface="Arial"/>
                <a:sym typeface="Arial"/>
              </a:endParaRPr>
            </a:p>
          </p:txBody>
        </p:sp>
        <p:cxnSp>
          <p:nvCxnSpPr>
            <p:cNvPr id="379" name="Google Shape;379;p62"/>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380" name="Google Shape;380;p62"/>
          <p:cNvSpPr txBox="1"/>
          <p:nvPr/>
        </p:nvSpPr>
        <p:spPr>
          <a:xfrm>
            <a:off x="2775275" y="4659325"/>
            <a:ext cx="62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https://towardsdatascience.com/understanding-auc-roc-curve-68b2303cc9c5</a:t>
            </a:r>
            <a:endParaRPr/>
          </a:p>
        </p:txBody>
      </p:sp>
      <p:sp>
        <p:nvSpPr>
          <p:cNvPr id="381" name="Google Shape;381;p62"/>
          <p:cNvSpPr txBox="1"/>
          <p:nvPr/>
        </p:nvSpPr>
        <p:spPr>
          <a:xfrm>
            <a:off x="660525" y="4659325"/>
            <a:ext cx="8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Source:</a:t>
            </a:r>
            <a:endParaRPr/>
          </a:p>
        </p:txBody>
      </p:sp>
      <p:pic>
        <p:nvPicPr>
          <p:cNvPr id="382" name="Google Shape;382;p62"/>
          <p:cNvPicPr preferRelativeResize="0"/>
          <p:nvPr/>
        </p:nvPicPr>
        <p:blipFill>
          <a:blip r:embed="rId3">
            <a:alphaModFix/>
          </a:blip>
          <a:stretch>
            <a:fillRect/>
          </a:stretch>
        </p:blipFill>
        <p:spPr>
          <a:xfrm>
            <a:off x="1576787" y="762767"/>
            <a:ext cx="5694349" cy="1808982"/>
          </a:xfrm>
          <a:prstGeom prst="rect">
            <a:avLst/>
          </a:prstGeom>
          <a:noFill/>
          <a:ln>
            <a:noFill/>
          </a:ln>
        </p:spPr>
      </p:pic>
      <p:pic>
        <p:nvPicPr>
          <p:cNvPr id="383" name="Google Shape;383;p62"/>
          <p:cNvPicPr preferRelativeResize="0"/>
          <p:nvPr/>
        </p:nvPicPr>
        <p:blipFill>
          <a:blip r:embed="rId4">
            <a:alphaModFix/>
          </a:blip>
          <a:stretch>
            <a:fillRect/>
          </a:stretch>
        </p:blipFill>
        <p:spPr>
          <a:xfrm>
            <a:off x="1478022" y="2571750"/>
            <a:ext cx="5891877" cy="2007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pSp>
        <p:nvGrpSpPr>
          <p:cNvPr id="389" name="Google Shape;389;p63"/>
          <p:cNvGrpSpPr/>
          <p:nvPr/>
        </p:nvGrpSpPr>
        <p:grpSpPr>
          <a:xfrm>
            <a:off x="309287" y="978048"/>
            <a:ext cx="4726800" cy="3572880"/>
            <a:chOff x="2470287" y="1223798"/>
            <a:chExt cx="4726800" cy="3572880"/>
          </a:xfrm>
        </p:grpSpPr>
        <p:grpSp>
          <p:nvGrpSpPr>
            <p:cNvPr id="390" name="Google Shape;390;p63"/>
            <p:cNvGrpSpPr/>
            <p:nvPr/>
          </p:nvGrpSpPr>
          <p:grpSpPr>
            <a:xfrm>
              <a:off x="2500941" y="1223798"/>
              <a:ext cx="4621500" cy="2970493"/>
              <a:chOff x="2414331" y="1357826"/>
              <a:chExt cx="4621500" cy="2970493"/>
            </a:xfrm>
          </p:grpSpPr>
          <p:sp>
            <p:nvSpPr>
              <p:cNvPr id="391" name="Google Shape;391;p63"/>
              <p:cNvSpPr/>
              <p:nvPr/>
            </p:nvSpPr>
            <p:spPr>
              <a:xfrm>
                <a:off x="2414331" y="1574800"/>
                <a:ext cx="4621500" cy="2700900"/>
              </a:xfrm>
              <a:prstGeom prst="ellipse">
                <a:avLst/>
              </a:prstGeom>
              <a:solidFill>
                <a:srgbClr val="35BFA3"/>
              </a:solidFill>
              <a:ln>
                <a:noFill/>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92" name="Google Shape;392;p63"/>
              <p:cNvSpPr txBox="1"/>
              <p:nvPr/>
            </p:nvSpPr>
            <p:spPr>
              <a:xfrm>
                <a:off x="4208315" y="1532463"/>
                <a:ext cx="9807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Cabin"/>
                    <a:ea typeface="Cabin"/>
                    <a:cs typeface="Cabin"/>
                    <a:sym typeface="Cabin"/>
                  </a:rPr>
                  <a:t>TSS</a:t>
                </a:r>
                <a:endParaRPr b="0" i="0" sz="1400" u="none" cap="none" strike="noStrike">
                  <a:solidFill>
                    <a:srgbClr val="000000"/>
                  </a:solidFill>
                  <a:latin typeface="Arial"/>
                  <a:ea typeface="Arial"/>
                  <a:cs typeface="Arial"/>
                  <a:sym typeface="Arial"/>
                </a:endParaRPr>
              </a:p>
            </p:txBody>
          </p:sp>
          <p:sp>
            <p:nvSpPr>
              <p:cNvPr id="393" name="Google Shape;393;p63"/>
              <p:cNvSpPr txBox="1"/>
              <p:nvPr/>
            </p:nvSpPr>
            <p:spPr>
              <a:xfrm>
                <a:off x="4815656" y="3345588"/>
                <a:ext cx="17187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Cabin"/>
                    <a:ea typeface="Cabin"/>
                    <a:cs typeface="Cabin"/>
                    <a:sym typeface="Cabin"/>
                  </a:rPr>
                  <a:t>Accuracy</a:t>
                </a:r>
                <a:endParaRPr b="0" i="0" sz="1400" u="none" cap="none" strike="noStrike">
                  <a:solidFill>
                    <a:srgbClr val="000000"/>
                  </a:solidFill>
                  <a:latin typeface="Arial"/>
                  <a:ea typeface="Arial"/>
                  <a:cs typeface="Arial"/>
                  <a:sym typeface="Arial"/>
                </a:endParaRPr>
              </a:p>
            </p:txBody>
          </p:sp>
          <p:sp>
            <p:nvSpPr>
              <p:cNvPr id="394" name="Google Shape;394;p63"/>
              <p:cNvSpPr txBox="1"/>
              <p:nvPr/>
            </p:nvSpPr>
            <p:spPr>
              <a:xfrm rot="-5400000">
                <a:off x="2209463" y="2639282"/>
                <a:ext cx="9807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Cabin"/>
                    <a:ea typeface="Cabin"/>
                    <a:cs typeface="Cabin"/>
                    <a:sym typeface="Cabin"/>
                  </a:rPr>
                  <a:t>FAR</a:t>
                </a:r>
                <a:endParaRPr b="0" i="0" sz="1400" u="none" cap="none" strike="noStrike">
                  <a:solidFill>
                    <a:srgbClr val="000000"/>
                  </a:solidFill>
                  <a:latin typeface="Arial"/>
                  <a:ea typeface="Arial"/>
                  <a:cs typeface="Arial"/>
                  <a:sym typeface="Arial"/>
                </a:endParaRPr>
              </a:p>
            </p:txBody>
          </p:sp>
          <p:sp>
            <p:nvSpPr>
              <p:cNvPr id="395" name="Google Shape;395;p63"/>
              <p:cNvSpPr txBox="1"/>
              <p:nvPr/>
            </p:nvSpPr>
            <p:spPr>
              <a:xfrm>
                <a:off x="3639054" y="2367042"/>
                <a:ext cx="9807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Cabin"/>
                    <a:ea typeface="Cabin"/>
                    <a:cs typeface="Cabin"/>
                    <a:sym typeface="Cabin"/>
                  </a:rPr>
                  <a:t>ROC</a:t>
                </a:r>
                <a:endParaRPr b="0" i="0" sz="1400" u="none" cap="none" strike="noStrike">
                  <a:solidFill>
                    <a:srgbClr val="000000"/>
                  </a:solidFill>
                  <a:latin typeface="Arial"/>
                  <a:ea typeface="Arial"/>
                  <a:cs typeface="Arial"/>
                  <a:sym typeface="Arial"/>
                </a:endParaRPr>
              </a:p>
            </p:txBody>
          </p:sp>
          <p:sp>
            <p:nvSpPr>
              <p:cNvPr id="396" name="Google Shape;396;p63"/>
              <p:cNvSpPr txBox="1"/>
              <p:nvPr/>
            </p:nvSpPr>
            <p:spPr>
              <a:xfrm>
                <a:off x="3215996" y="1865407"/>
                <a:ext cx="1531200" cy="4617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Kappa</a:t>
                </a:r>
                <a:endParaRPr b="0" i="0" sz="1400" u="none" cap="none" strike="noStrike">
                  <a:solidFill>
                    <a:srgbClr val="000000"/>
                  </a:solidFill>
                  <a:latin typeface="Arial"/>
                  <a:ea typeface="Arial"/>
                  <a:cs typeface="Arial"/>
                  <a:sym typeface="Arial"/>
                </a:endParaRPr>
              </a:p>
            </p:txBody>
          </p:sp>
          <p:sp>
            <p:nvSpPr>
              <p:cNvPr id="397" name="Google Shape;397;p63"/>
              <p:cNvSpPr txBox="1"/>
              <p:nvPr/>
            </p:nvSpPr>
            <p:spPr>
              <a:xfrm>
                <a:off x="4339476" y="3805119"/>
                <a:ext cx="13356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Cabin"/>
                    <a:ea typeface="Cabin"/>
                    <a:cs typeface="Cabin"/>
                    <a:sym typeface="Cabin"/>
                  </a:rPr>
                  <a:t>MCR</a:t>
                </a:r>
                <a:endParaRPr b="0" i="0" sz="1400" u="none" cap="none" strike="noStrike">
                  <a:solidFill>
                    <a:srgbClr val="000000"/>
                  </a:solidFill>
                  <a:latin typeface="Arial"/>
                  <a:ea typeface="Arial"/>
                  <a:cs typeface="Arial"/>
                  <a:sym typeface="Arial"/>
                </a:endParaRPr>
              </a:p>
            </p:txBody>
          </p:sp>
          <p:sp>
            <p:nvSpPr>
              <p:cNvPr id="398" name="Google Shape;398;p63"/>
              <p:cNvSpPr txBox="1"/>
              <p:nvPr/>
            </p:nvSpPr>
            <p:spPr>
              <a:xfrm rot="-5400000">
                <a:off x="3310909" y="3358959"/>
                <a:ext cx="9807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Cabin"/>
                    <a:ea typeface="Cabin"/>
                    <a:cs typeface="Cabin"/>
                    <a:sym typeface="Cabin"/>
                  </a:rPr>
                  <a:t>TPR</a:t>
                </a:r>
                <a:endParaRPr b="0" i="0" sz="1400" u="none" cap="none" strike="noStrike">
                  <a:solidFill>
                    <a:srgbClr val="000000"/>
                  </a:solidFill>
                  <a:latin typeface="Arial"/>
                  <a:ea typeface="Arial"/>
                  <a:cs typeface="Arial"/>
                  <a:sym typeface="Arial"/>
                </a:endParaRPr>
              </a:p>
            </p:txBody>
          </p:sp>
          <p:sp>
            <p:nvSpPr>
              <p:cNvPr id="399" name="Google Shape;399;p63"/>
              <p:cNvSpPr txBox="1"/>
              <p:nvPr/>
            </p:nvSpPr>
            <p:spPr>
              <a:xfrm rot="-5400000">
                <a:off x="3934774" y="3087499"/>
                <a:ext cx="9177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Cabin"/>
                    <a:ea typeface="Cabin"/>
                    <a:cs typeface="Cabin"/>
                    <a:sym typeface="Cabin"/>
                  </a:rPr>
                  <a:t>NPP</a:t>
                </a:r>
                <a:endParaRPr b="0" i="0" sz="1400" u="none" cap="none" strike="noStrike">
                  <a:solidFill>
                    <a:srgbClr val="000000"/>
                  </a:solidFill>
                  <a:latin typeface="Arial"/>
                  <a:ea typeface="Arial"/>
                  <a:cs typeface="Arial"/>
                  <a:sym typeface="Arial"/>
                </a:endParaRPr>
              </a:p>
            </p:txBody>
          </p:sp>
          <p:sp>
            <p:nvSpPr>
              <p:cNvPr id="400" name="Google Shape;400;p63"/>
              <p:cNvSpPr txBox="1"/>
              <p:nvPr/>
            </p:nvSpPr>
            <p:spPr>
              <a:xfrm rot="5400000">
                <a:off x="2466940" y="2863738"/>
                <a:ext cx="1642500" cy="4617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Bias score</a:t>
                </a:r>
                <a:endParaRPr b="0" i="0" sz="1400" u="none" cap="none" strike="noStrike">
                  <a:solidFill>
                    <a:srgbClr val="000000"/>
                  </a:solidFill>
                  <a:latin typeface="Arial"/>
                  <a:ea typeface="Arial"/>
                  <a:cs typeface="Arial"/>
                  <a:sym typeface="Arial"/>
                </a:endParaRPr>
              </a:p>
            </p:txBody>
          </p:sp>
          <p:sp>
            <p:nvSpPr>
              <p:cNvPr id="401" name="Google Shape;401;p63"/>
              <p:cNvSpPr txBox="1"/>
              <p:nvPr/>
            </p:nvSpPr>
            <p:spPr>
              <a:xfrm rot="5400000">
                <a:off x="6315650" y="2671199"/>
                <a:ext cx="9171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Cabin"/>
                    <a:ea typeface="Cabin"/>
                    <a:cs typeface="Cabin"/>
                    <a:sym typeface="Cabin"/>
                  </a:rPr>
                  <a:t>FNR</a:t>
                </a:r>
                <a:endParaRPr b="0" i="0" sz="1400" u="none" cap="none" strike="noStrike">
                  <a:solidFill>
                    <a:srgbClr val="000000"/>
                  </a:solidFill>
                  <a:latin typeface="Arial"/>
                  <a:ea typeface="Arial"/>
                  <a:cs typeface="Arial"/>
                  <a:sym typeface="Arial"/>
                </a:endParaRPr>
              </a:p>
            </p:txBody>
          </p:sp>
          <p:sp>
            <p:nvSpPr>
              <p:cNvPr id="402" name="Google Shape;402;p63"/>
              <p:cNvSpPr txBox="1"/>
              <p:nvPr/>
            </p:nvSpPr>
            <p:spPr>
              <a:xfrm>
                <a:off x="5665528" y="1951029"/>
                <a:ext cx="9171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Cabin"/>
                    <a:ea typeface="Cabin"/>
                    <a:cs typeface="Cabin"/>
                    <a:sym typeface="Cabin"/>
                  </a:rPr>
                  <a:t>TNR</a:t>
                </a:r>
                <a:endParaRPr b="0" i="0" sz="1400" u="none" cap="none" strike="noStrike">
                  <a:solidFill>
                    <a:srgbClr val="000000"/>
                  </a:solidFill>
                  <a:latin typeface="Arial"/>
                  <a:ea typeface="Arial"/>
                  <a:cs typeface="Arial"/>
                  <a:sym typeface="Arial"/>
                </a:endParaRPr>
              </a:p>
            </p:txBody>
          </p:sp>
          <p:sp>
            <p:nvSpPr>
              <p:cNvPr id="403" name="Google Shape;403;p63"/>
              <p:cNvSpPr txBox="1"/>
              <p:nvPr/>
            </p:nvSpPr>
            <p:spPr>
              <a:xfrm rot="-5400000">
                <a:off x="4432605" y="2062376"/>
                <a:ext cx="1870800" cy="4617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Odds ratio</a:t>
                </a:r>
                <a:endParaRPr b="0" i="0" sz="1400" u="none" cap="none" strike="noStrike">
                  <a:solidFill>
                    <a:srgbClr val="000000"/>
                  </a:solidFill>
                  <a:latin typeface="Arial"/>
                  <a:ea typeface="Arial"/>
                  <a:cs typeface="Arial"/>
                  <a:sym typeface="Arial"/>
                </a:endParaRPr>
              </a:p>
            </p:txBody>
          </p:sp>
          <p:sp>
            <p:nvSpPr>
              <p:cNvPr id="404" name="Google Shape;404;p63"/>
              <p:cNvSpPr txBox="1"/>
              <p:nvPr/>
            </p:nvSpPr>
            <p:spPr>
              <a:xfrm>
                <a:off x="5644039" y="2869529"/>
                <a:ext cx="9807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Cabin"/>
                    <a:ea typeface="Cabin"/>
                    <a:cs typeface="Cabin"/>
                    <a:sym typeface="Cabin"/>
                  </a:rPr>
                  <a:t>FPR</a:t>
                </a:r>
                <a:endParaRPr b="0" i="0" sz="1400" u="none" cap="none" strike="noStrike">
                  <a:solidFill>
                    <a:srgbClr val="000000"/>
                  </a:solidFill>
                  <a:latin typeface="Arial"/>
                  <a:ea typeface="Arial"/>
                  <a:cs typeface="Arial"/>
                  <a:sym typeface="Arial"/>
                </a:endParaRPr>
              </a:p>
            </p:txBody>
          </p:sp>
          <p:sp>
            <p:nvSpPr>
              <p:cNvPr id="405" name="Google Shape;405;p63"/>
              <p:cNvSpPr txBox="1"/>
              <p:nvPr/>
            </p:nvSpPr>
            <p:spPr>
              <a:xfrm rot="5400000">
                <a:off x="4410910" y="2378053"/>
                <a:ext cx="9807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Cabin"/>
                    <a:ea typeface="Cabin"/>
                    <a:cs typeface="Cabin"/>
                    <a:sym typeface="Cabin"/>
                  </a:rPr>
                  <a:t>ETS</a:t>
                </a:r>
                <a:endParaRPr b="0" i="0" sz="1400" u="none" cap="none" strike="noStrike">
                  <a:solidFill>
                    <a:srgbClr val="000000"/>
                  </a:solidFill>
                  <a:latin typeface="Arial"/>
                  <a:ea typeface="Arial"/>
                  <a:cs typeface="Arial"/>
                  <a:sym typeface="Arial"/>
                </a:endParaRPr>
              </a:p>
            </p:txBody>
          </p:sp>
        </p:grpSp>
        <p:sp>
          <p:nvSpPr>
            <p:cNvPr id="406" name="Google Shape;406;p63"/>
            <p:cNvSpPr txBox="1"/>
            <p:nvPr/>
          </p:nvSpPr>
          <p:spPr>
            <a:xfrm>
              <a:off x="2470287" y="4334978"/>
              <a:ext cx="4726800" cy="461700"/>
            </a:xfrm>
            <a:prstGeom prst="rect">
              <a:avLst/>
            </a:prstGeom>
            <a:solidFill>
              <a:schemeClr val="lt1"/>
            </a:solid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bin"/>
                  <a:ea typeface="Cabin"/>
                  <a:cs typeface="Cabin"/>
                  <a:sym typeface="Cabin"/>
                </a:rPr>
                <a:t>A suite of evaluation statistics</a:t>
              </a:r>
              <a:endParaRPr b="0" i="0" sz="1400" u="none" cap="none" strike="noStrike">
                <a:solidFill>
                  <a:srgbClr val="000000"/>
                </a:solidFill>
                <a:latin typeface="Arial"/>
                <a:ea typeface="Arial"/>
                <a:cs typeface="Arial"/>
                <a:sym typeface="Arial"/>
              </a:endParaRPr>
            </a:p>
          </p:txBody>
        </p:sp>
      </p:grpSp>
      <p:grpSp>
        <p:nvGrpSpPr>
          <p:cNvPr id="407" name="Google Shape;407;p63"/>
          <p:cNvGrpSpPr/>
          <p:nvPr/>
        </p:nvGrpSpPr>
        <p:grpSpPr>
          <a:xfrm>
            <a:off x="-1" y="119"/>
            <a:ext cx="9144002" cy="597900"/>
            <a:chOff x="-1" y="119"/>
            <a:chExt cx="9144002" cy="597900"/>
          </a:xfrm>
        </p:grpSpPr>
        <p:sp>
          <p:nvSpPr>
            <p:cNvPr id="408" name="Google Shape;408;p63"/>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Predictive performance</a:t>
              </a:r>
              <a:endParaRPr b="0" i="0" sz="1400" u="none" cap="none" strike="noStrike">
                <a:solidFill>
                  <a:srgbClr val="000000"/>
                </a:solidFill>
                <a:latin typeface="Arial"/>
                <a:ea typeface="Arial"/>
                <a:cs typeface="Arial"/>
                <a:sym typeface="Arial"/>
              </a:endParaRPr>
            </a:p>
          </p:txBody>
        </p:sp>
        <p:cxnSp>
          <p:nvCxnSpPr>
            <p:cNvPr id="409" name="Google Shape;409;p63"/>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10" name="Google Shape;410;p63"/>
          <p:cNvSpPr txBox="1"/>
          <p:nvPr/>
        </p:nvSpPr>
        <p:spPr>
          <a:xfrm>
            <a:off x="5130325" y="2571750"/>
            <a:ext cx="38778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rPr>
              <a:t>F1</a:t>
            </a:r>
            <a:r>
              <a:rPr b="0" i="0" lang="en" sz="1400" u="none" cap="none" strike="noStrike">
                <a:solidFill>
                  <a:srgbClr val="000000"/>
                </a:solidFill>
                <a:latin typeface="Arial"/>
                <a:ea typeface="Arial"/>
                <a:cs typeface="Arial"/>
                <a:sym typeface="Arial"/>
              </a:rPr>
              <a:t> score &gt; 0.9 </a:t>
            </a:r>
            <a:r>
              <a:rPr lang="en"/>
              <a:t>excellent</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
              <a:t>F1 = 2*((Precision*Recall)/(Precision+Recall))</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
              <a:t>Precision &lt;- TP / (TP + FP)</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
              <a:t>Recall &lt;- TP / (TP + FN)</a:t>
            </a:r>
            <a:endParaRPr/>
          </a:p>
        </p:txBody>
      </p:sp>
      <p:sp>
        <p:nvSpPr>
          <p:cNvPr id="411" name="Google Shape;411;p63"/>
          <p:cNvSpPr txBox="1"/>
          <p:nvPr/>
        </p:nvSpPr>
        <p:spPr>
          <a:xfrm>
            <a:off x="5130325" y="668375"/>
            <a:ext cx="3571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True Skills Statistic  </a:t>
            </a:r>
            <a:endParaRPr>
              <a:solidFill>
                <a:schemeClr val="dk1"/>
              </a:solidFill>
            </a:endParaRPr>
          </a:p>
          <a:p>
            <a:pPr indent="0" lvl="0" marL="0" rtl="0" algn="l">
              <a:spcBef>
                <a:spcPts val="0"/>
              </a:spcBef>
              <a:spcAft>
                <a:spcPts val="0"/>
              </a:spcAft>
              <a:buNone/>
            </a:pPr>
            <a:r>
              <a:rPr b="1" lang="en">
                <a:solidFill>
                  <a:schemeClr val="dk1"/>
                </a:solidFill>
              </a:rPr>
              <a:t>TSS </a:t>
            </a:r>
            <a:r>
              <a:rPr lang="en">
                <a:solidFill>
                  <a:schemeClr val="dk1"/>
                </a:solidFill>
              </a:rPr>
              <a:t>&gt; 0.9 = Superior     (TPR+TNR-1)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TPR = TP/(TP + FN)</a:t>
            </a:r>
            <a:endParaRPr>
              <a:solidFill>
                <a:schemeClr val="dk1"/>
              </a:solidFill>
            </a:endParaRPr>
          </a:p>
          <a:p>
            <a:pPr indent="0" lvl="0" marL="0" rtl="0" algn="l">
              <a:spcBef>
                <a:spcPts val="0"/>
              </a:spcBef>
              <a:spcAft>
                <a:spcPts val="0"/>
              </a:spcAft>
              <a:buNone/>
            </a:pPr>
            <a:r>
              <a:rPr lang="en">
                <a:solidFill>
                  <a:schemeClr val="dk1"/>
                </a:solidFill>
              </a:rPr>
              <a:t>TNR = TN/(TN + FP)</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12" name="Google Shape;412;p63"/>
          <p:cNvSpPr txBox="1"/>
          <p:nvPr/>
        </p:nvSpPr>
        <p:spPr>
          <a:xfrm>
            <a:off x="1925425" y="4700000"/>
            <a:ext cx="63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More here: https://towardsdatascience.com/the-f1-score-bec2bbc38aa6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4"/>
          <p:cNvSpPr txBox="1"/>
          <p:nvPr/>
        </p:nvSpPr>
        <p:spPr>
          <a:xfrm>
            <a:off x="864785" y="624867"/>
            <a:ext cx="2183100" cy="9540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Cabin"/>
                <a:ea typeface="Cabin"/>
                <a:cs typeface="Cabin"/>
                <a:sym typeface="Cabin"/>
              </a:rPr>
              <a:t>Geographic models</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a:off x="0" y="2999433"/>
            <a:ext cx="3587400" cy="2144100"/>
          </a:xfrm>
          <a:prstGeom prst="rect">
            <a:avLst/>
          </a:prstGeom>
          <a:solidFill>
            <a:srgbClr val="1DA68A"/>
          </a:soli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FFFFFF"/>
                </a:solidFill>
                <a:latin typeface="Cabin"/>
                <a:ea typeface="Cabin"/>
                <a:cs typeface="Cabin"/>
                <a:sym typeface="Cabin"/>
              </a:rPr>
              <a:t>Statistical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FFFFFF"/>
                </a:solidFill>
                <a:latin typeface="Cabin"/>
                <a:ea typeface="Cabin"/>
                <a:cs typeface="Cabin"/>
                <a:sym typeface="Cabin"/>
              </a:rPr>
              <a:t>models</a:t>
            </a:r>
            <a:endParaRPr b="0" i="0" sz="1400" u="none" cap="none" strike="noStrike">
              <a:solidFill>
                <a:srgbClr val="000000"/>
              </a:solidFill>
              <a:latin typeface="Arial"/>
              <a:ea typeface="Arial"/>
              <a:cs typeface="Arial"/>
              <a:sym typeface="Arial"/>
            </a:endParaRPr>
          </a:p>
        </p:txBody>
      </p:sp>
      <p:sp>
        <p:nvSpPr>
          <p:cNvPr id="420" name="Google Shape;420;p64"/>
          <p:cNvSpPr txBox="1"/>
          <p:nvPr/>
        </p:nvSpPr>
        <p:spPr>
          <a:xfrm>
            <a:off x="-12098" y="-154125"/>
            <a:ext cx="4584000" cy="3333900"/>
          </a:xfrm>
          <a:prstGeom prst="rect">
            <a:avLst/>
          </a:prstGeom>
          <a:noFill/>
          <a:ln>
            <a:noFill/>
          </a:ln>
        </p:spPr>
        <p:txBody>
          <a:bodyPr anchorCtr="0" anchor="ctr" bIns="45700" lIns="91400" spcFirstLastPara="1" rIns="91400" wrap="square" tIns="45700">
            <a:noAutofit/>
          </a:bodyPr>
          <a:lstStyle/>
          <a:p>
            <a:pPr indent="-342827" lvl="0" marL="342827" marR="0" rtl="0" algn="l">
              <a:lnSpc>
                <a:spcPct val="100000"/>
              </a:lnSpc>
              <a:spcBef>
                <a:spcPts val="0"/>
              </a:spcBef>
              <a:spcAft>
                <a:spcPts val="0"/>
              </a:spcAft>
              <a:buClr>
                <a:srgbClr val="000000"/>
              </a:buClr>
              <a:buSzPts val="2400"/>
              <a:buFont typeface="Arial"/>
              <a:buChar char="•"/>
            </a:pPr>
            <a:r>
              <a:rPr b="0" i="0" lang="en" sz="2000" u="none" cap="none" strike="noStrike">
                <a:solidFill>
                  <a:srgbClr val="000000"/>
                </a:solidFill>
                <a:latin typeface="Cabin"/>
                <a:ea typeface="Cabin"/>
                <a:cs typeface="Cabin"/>
                <a:sym typeface="Cabin"/>
              </a:rPr>
              <a:t>Statistics framework highlights relationships between variables really well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bin"/>
                <a:ea typeface="Cabin"/>
                <a:cs typeface="Cabin"/>
                <a:sym typeface="Cabin"/>
              </a:rPr>
              <a:t>      </a:t>
            </a:r>
            <a:r>
              <a:rPr b="1" i="0" lang="en" sz="2000" u="sng" cap="none" strike="noStrike">
                <a:solidFill>
                  <a:srgbClr val="000000"/>
                </a:solidFill>
                <a:latin typeface="Cabin"/>
                <a:ea typeface="Cabin"/>
                <a:cs typeface="Cabin"/>
                <a:sym typeface="Cabin"/>
              </a:rPr>
              <a:t>IF</a:t>
            </a:r>
            <a:r>
              <a:rPr b="1" i="0" lang="en" sz="2000" u="none" cap="none" strike="noStrike">
                <a:solidFill>
                  <a:srgbClr val="000000"/>
                </a:solidFill>
                <a:latin typeface="Cabin"/>
                <a:ea typeface="Cabin"/>
                <a:cs typeface="Cabin"/>
                <a:sym typeface="Cabin"/>
              </a:rPr>
              <a:t> </a:t>
            </a:r>
            <a:r>
              <a:rPr b="0" i="0" lang="en" sz="2000" u="none" cap="none" strike="noStrike">
                <a:solidFill>
                  <a:srgbClr val="000000"/>
                </a:solidFill>
                <a:latin typeface="Cabin"/>
                <a:ea typeface="Cabin"/>
                <a:cs typeface="Cabin"/>
                <a:sym typeface="Cabin"/>
              </a:rPr>
              <a:t>assumptions are met!</a:t>
            </a:r>
            <a:endParaRPr b="0" i="0" sz="2000" u="none" cap="none" strike="noStrike">
              <a:solidFill>
                <a:srgbClr val="000000"/>
              </a:solidFill>
              <a:latin typeface="Cabin"/>
              <a:ea typeface="Cabin"/>
              <a:cs typeface="Cabin"/>
              <a:sym typeface="Cabin"/>
            </a:endParaRPr>
          </a:p>
          <a:p>
            <a:pPr indent="-190425" lvl="0" marL="342827"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bin"/>
              <a:ea typeface="Cabin"/>
              <a:cs typeface="Cabin"/>
              <a:sym typeface="Cabin"/>
            </a:endParaRPr>
          </a:p>
          <a:p>
            <a:pPr indent="-342827" lvl="0" marL="342827" marR="0" rtl="0" algn="l">
              <a:lnSpc>
                <a:spcPct val="100000"/>
              </a:lnSpc>
              <a:spcBef>
                <a:spcPts val="0"/>
              </a:spcBef>
              <a:spcAft>
                <a:spcPts val="0"/>
              </a:spcAft>
              <a:buClr>
                <a:srgbClr val="000000"/>
              </a:buClr>
              <a:buSzPts val="2400"/>
              <a:buFont typeface="Arial"/>
              <a:buChar char="•"/>
            </a:pPr>
            <a:r>
              <a:rPr b="0" i="0" lang="en" sz="2000" u="none" cap="none" strike="noStrike">
                <a:solidFill>
                  <a:schemeClr val="dk1"/>
                </a:solidFill>
                <a:latin typeface="Cabin"/>
                <a:ea typeface="Cabin"/>
                <a:cs typeface="Cabin"/>
                <a:sym typeface="Cabin"/>
              </a:rPr>
              <a:t>Also, more developed for tough distributions (zero-inflated, negative binomial)</a:t>
            </a:r>
            <a:endParaRPr b="0" i="0" sz="2000" u="none" cap="none" strike="noStrike">
              <a:solidFill>
                <a:schemeClr val="dk1"/>
              </a:solidFill>
              <a:latin typeface="Cabin"/>
              <a:ea typeface="Cabin"/>
              <a:cs typeface="Cabin"/>
              <a:sym typeface="Cabin"/>
            </a:endParaRPr>
          </a:p>
        </p:txBody>
      </p:sp>
      <p:sp>
        <p:nvSpPr>
          <p:cNvPr id="421" name="Google Shape;421;p64"/>
          <p:cNvSpPr txBox="1"/>
          <p:nvPr/>
        </p:nvSpPr>
        <p:spPr>
          <a:xfrm>
            <a:off x="5752683" y="4447232"/>
            <a:ext cx="28890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rgbClr val="000000"/>
                </a:solidFill>
                <a:latin typeface="Arial"/>
                <a:ea typeface="Arial"/>
                <a:cs typeface="Arial"/>
                <a:sym typeface="Arial"/>
                <a:hlinkClick r:id="rId3">
                  <a:extLst>
                    <a:ext uri="{A12FA001-AC4F-418D-AE19-62706E023703}">
                      <ahyp:hlinkClr val="tx"/>
                    </a:ext>
                  </a:extLst>
                </a:hlinkClick>
              </a:rPr>
              <a:t>https://sphweb.bumc.bu.edu/otlt/MPH-Modules/BS/R/R5_Correlation-Regression/R5_Correlation-Regression7.html</a:t>
            </a:r>
            <a:r>
              <a:rPr b="0" i="0" lang="en" sz="9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422" name="Google Shape;422;p64"/>
          <p:cNvPicPr preferRelativeResize="0"/>
          <p:nvPr/>
        </p:nvPicPr>
        <p:blipFill rotWithShape="1">
          <a:blip r:embed="rId4">
            <a:alphaModFix/>
          </a:blip>
          <a:srcRect b="0" l="0" r="0" t="0"/>
          <a:stretch/>
        </p:blipFill>
        <p:spPr>
          <a:xfrm>
            <a:off x="4647362" y="188437"/>
            <a:ext cx="4267153" cy="40119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